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v" ContentType="video/x-ms-wmv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429" r:id="rId3"/>
    <p:sldId id="256" r:id="rId4"/>
    <p:sldId id="290" r:id="rId6"/>
    <p:sldId id="289" r:id="rId7"/>
    <p:sldId id="326" r:id="rId8"/>
    <p:sldId id="390" r:id="rId9"/>
    <p:sldId id="391" r:id="rId10"/>
    <p:sldId id="392" r:id="rId11"/>
    <p:sldId id="393" r:id="rId12"/>
    <p:sldId id="394" r:id="rId13"/>
    <p:sldId id="395" r:id="rId14"/>
    <p:sldId id="431" r:id="rId15"/>
    <p:sldId id="432" r:id="rId16"/>
    <p:sldId id="433" r:id="rId17"/>
    <p:sldId id="434" r:id="rId18"/>
    <p:sldId id="321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430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297" r:id="rId41"/>
    <p:sldId id="341" r:id="rId42"/>
    <p:sldId id="342" r:id="rId43"/>
    <p:sldId id="344" r:id="rId44"/>
    <p:sldId id="343" r:id="rId45"/>
    <p:sldId id="347" r:id="rId46"/>
    <p:sldId id="348" r:id="rId47"/>
    <p:sldId id="291" r:id="rId4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</p:showPr>
  <p:clrMru>
    <a:srgbClr val="0606D2"/>
    <a:srgbClr val="0606C7"/>
    <a:srgbClr val="03035C"/>
    <a:srgbClr val="6AD8FF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98" d="100"/>
          <a:sy n="98" d="100"/>
        </p:scale>
        <p:origin x="576" y="78"/>
      </p:cViewPr>
      <p:guideLst>
        <p:guide orient="horz" pos="1620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1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4B1A5-C575-4027-83BD-B2E4A5AFDC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234E1-E234-49B4-876B-F377766BB9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234E1-E234-49B4-876B-F377766BB9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5234E1-E234-49B4-876B-F377766BB9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BA3E8-04D0-482A-842B-D2E551459F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media" Target="../media/media1.wmv"/><Relationship Id="rId2" Type="http://schemas.openxmlformats.org/officeDocument/2006/relationships/video" Target="../media/media1.wmv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8465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229600" cy="523220"/>
          </a:xfrm>
          <a:noFill/>
        </p:spPr>
        <p:txBody>
          <a:bodyPr wrap="square" rtlCol="0">
            <a:spAutoFit/>
          </a:bodyPr>
          <a:lstStyle>
            <a:lvl1pPr algn="l">
              <a:defRPr lang="zh-CN" altLang="en-US" sz="2800" b="1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  <a:cs typeface="+mn-cs"/>
              </a:defRPr>
            </a:lvl1pPr>
          </a:lstStyle>
          <a:p>
            <a:pPr marL="0" lvl="0" algn="l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INAL 1080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1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副标题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 descr="C:\Users\Lisa\Desktop\33.jpg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560" y="-20955"/>
            <a:ext cx="2643505" cy="2682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72225" y="3579495"/>
            <a:ext cx="269240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solidFill>
                  <a:srgbClr val="0606D2"/>
                </a:solidFill>
              </a:rPr>
              <a:t>NIIT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03575" y="1707515"/>
            <a:ext cx="353504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0606D2"/>
                </a:solidFill>
              </a:rPr>
              <a:t>Surface Book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43755" y="2427605"/>
            <a:ext cx="26225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606D2"/>
                </a:solidFill>
              </a:rPr>
              <a:t>Lisa/Rose/Emily/Arthur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/>
              <a:t>CODE SNIPPET-ROSE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0045" y="861060"/>
            <a:ext cx="8388350" cy="429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&lt;section id="content"&gt;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&lt;h2&gt;Regist your a local account.&lt;/h2&gt;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@using (Html.BeginForm())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{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@Html.AntiForgeryToken()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@Html.ValidationSummary() 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&lt;fieldset&gt;  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&lt;ul&gt;&lt;li&gt;@Html.LabelFor(m =&gt; m.UserName)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@Html.TextBoxFor(m =&gt; m.UserName)&lt;/li&gt;&lt;li&gt;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@Html.LabelFor(m =&gt; m.Password)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@Html.PasswordFor(m =&gt; m.Password)&lt;/li&gt;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&lt;li&gt;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@Html.LabelFor(m =&gt; m.ConfirmPassword)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@Html.PasswordFor(m =&gt; m.ConfirmPassword)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&lt;/li&gt;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&lt;/ul&gt;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&lt;input type="submit" value="Register"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&lt;/fieldset&gt;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}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&lt;/section&gt;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@section Scripts {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@Scripts.Render("~/bundles/jqueryval")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/>
              <a:t>CODE SNIPPET-ROSE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5605" y="915670"/>
            <a:ext cx="8388350" cy="429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&lt;section id="content"&gt;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&lt;h2&gt;Use a local account to log in.&lt;/h2&gt;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@using (Html.BeginForm(new { ReturnUrl = ViewBag.ReturnUrl }))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{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@Html.AntiForgeryToken()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@Html.ValidationSummary(true)        &lt;fieldset&gt;  &lt;ul&gt;           &lt;li&gt;                                            </a:t>
            </a:r>
            <a:r>
              <a:rPr lang="en-US" altLang="zh-CN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	</a:t>
            </a:r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@Html.LabelFor(m =&gt; m.UserName)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@Html.TextBoxFor(m =&gt; m.UserName)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@Html.ValidationMessageFor(m =&gt; m.UserName)       &lt;/li&gt;                &lt;li&gt;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@Html.LabelFor(m =&gt; m.Password)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@Html.PasswordFor(m =&gt; m.Password)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@Html.ValidationMessageFor(m =&gt; m.Password)                &lt;/li&gt;                &lt;li&gt;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@Html.CheckBoxFor(m =&gt; m.RememberMe)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@Html.LabelFor(m =&gt; m.RememberMe, new { @class = "checkbox" })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&lt;/li&gt;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&lt;/ul&gt;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&lt;input type="submit" value="Log in" /&gt;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&lt;/fieldset&gt;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&lt;p&gt;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@Html.ActionLink("Register", "Register") if you don't have an account.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&lt;/p&gt;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}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&lt;/section&gt;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/>
              <a:t>CODE SNIPPET-ROSE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2145" y="915566"/>
            <a:ext cx="8388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[Authorize]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public </a:t>
            </a:r>
            <a:r>
              <a:rPr lang="en-US" altLang="zh-CN" sz="120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ActionResult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Index()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{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return View();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}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@if (</a:t>
            </a:r>
            <a:r>
              <a:rPr lang="en-US" altLang="zh-CN" sz="120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User.IsInRole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("Admin"))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{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@</a:t>
            </a:r>
            <a:r>
              <a:rPr lang="en-US" altLang="zh-CN" sz="120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Html.ActionLink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("Create New", "Create")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}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@if (</a:t>
            </a:r>
            <a:r>
              <a:rPr lang="en-US" altLang="zh-CN" sz="120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User.IsInRole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("Admin"))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{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    @</a:t>
            </a:r>
            <a:r>
              <a:rPr lang="en-US" altLang="zh-CN" sz="120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Html.ActionLink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("Edit", "Edit", new { id = </a:t>
            </a:r>
            <a:r>
              <a:rPr lang="en-US" altLang="zh-CN" sz="120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item.Id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}) 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    @</a:t>
            </a:r>
            <a:r>
              <a:rPr lang="en-US" altLang="zh-CN" sz="120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Html.ActionLink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("Details", "Details", new { id = </a:t>
            </a:r>
            <a:r>
              <a:rPr lang="en-US" altLang="zh-CN" sz="120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item.Id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}) 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    @</a:t>
            </a:r>
            <a:r>
              <a:rPr lang="en-US" altLang="zh-CN" sz="120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Html.ActionLink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("Delete", "Delete", new { id = </a:t>
            </a:r>
            <a:r>
              <a:rPr lang="en-US" altLang="zh-CN" sz="120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item.Id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})</a:t>
            </a:r>
            <a:endParaRPr lang="en-US" altLang="zh-CN" sz="120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    </a:t>
            </a:r>
            <a:r>
              <a:rPr lang="en-US" altLang="zh-CN" sz="12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}</a:t>
            </a:r>
            <a:endParaRPr lang="zh-CN" altLang="en-US" sz="1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96136" y="1131590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Authentication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/>
              <a:t>CODE SNIPPET-ROSE</a:t>
            </a:r>
          </a:p>
        </p:txBody>
      </p:sp>
      <p:pic>
        <p:nvPicPr>
          <p:cNvPr id="2049" name="Picture 1" descr="C:\Users\DRZZ1\Documents\Tencent Files\314654395\Image\Group\L~)D(1P6{6B132TJCGYSI7L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1" y="716177"/>
            <a:ext cx="9112535" cy="10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RZZ1\Documents\Tencent Files\314654395\Image\Group\JL69X{$41VQE0R)RE%))K~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9862"/>
            <a:ext cx="9112535" cy="102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557346" y="2554459"/>
            <a:ext cx="5617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Common users</a:t>
            </a:r>
            <a:r>
              <a:rPr lang="zh-CN" altLang="en-US" dirty="0" smtClean="0">
                <a:solidFill>
                  <a:srgbClr val="FF0000"/>
                </a:solidFill>
              </a:rPr>
              <a:t> navigation bar </a:t>
            </a:r>
            <a:r>
              <a:rPr lang="en-US" altLang="zh-CN" dirty="0" smtClean="0">
                <a:solidFill>
                  <a:srgbClr val="FF0000"/>
                </a:solidFill>
              </a:rPr>
              <a:t>is different from Admin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DRZZ1\Documents\Tencent Files\314654395\Image\Group\Q{EQDGPZ])}SD[0IBB(W_{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" y="0"/>
            <a:ext cx="913083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RZZ1\Documents\Tencent Files\314654395\Image\Group\3V0K(7_EK0MPB%DTZL)5~8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" y="2571750"/>
            <a:ext cx="9116023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0" y="267494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</a:t>
            </a:r>
            <a:r>
              <a:rPr lang="zh-CN" altLang="en-US" dirty="0" smtClean="0">
                <a:solidFill>
                  <a:srgbClr val="FF0000"/>
                </a:solidFill>
              </a:rPr>
              <a:t>rdinary users </a:t>
            </a:r>
            <a:r>
              <a:rPr lang="en-US" altLang="zh-CN" dirty="0" smtClean="0">
                <a:solidFill>
                  <a:srgbClr val="FF0000"/>
                </a:solidFill>
              </a:rPr>
              <a:t>can’t use CRUD.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170" y="262982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Admin can </a:t>
            </a:r>
            <a:r>
              <a:rPr lang="en-US" altLang="zh-CN" dirty="0">
                <a:solidFill>
                  <a:srgbClr val="FF0000"/>
                </a:solidFill>
              </a:rPr>
              <a:t>use CRUD.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2348">
        <p14:flythrough hasBounce="1"/>
      </p:transition>
    </mc:Choice>
    <mc:Fallback>
      <p:transition spd="slow" advTm="234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 dirty="0"/>
              <a:t>CODE SNIPPET-ROSE</a:t>
            </a:r>
          </a:p>
        </p:txBody>
      </p:sp>
      <p:pic>
        <p:nvPicPr>
          <p:cNvPr id="1025" name="Picture 1" descr="C:\Users\DRZZ1\AppData\Roaming\Tencent\Users\314654395\QQ\WinTemp\RichOle\BG}U~}L7{%PMJWV)1RDR4}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15566"/>
            <a:ext cx="22098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RZZ1\AppData\Roaming\Tencent\Users\314654395\QQ\WinTemp\RichOle\0~(DE4~C~`9NS_4[LW0$59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922662"/>
            <a:ext cx="43434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48009" y="2187089"/>
            <a:ext cx="820467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&lt;connectionStrings&gt;</a:t>
            </a:r>
            <a:b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</a:b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    &lt;add name="DefaultConnection" connectionString="Data Source=(LocalDb)\v11.0;Initial Catalog=aspnet-SurfaceBook-20160104193219;Integrated Security=SSPI;AttachDBFilename=|DataDirectory|\aspnet-SurfaceBook-20160104193219.mdf" providerName="System.Data.SqlClient" /&gt;</a:t>
            </a:r>
            <a:b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</a:b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    &lt;add name="SurfaceBook" connectionString="Data Source=(LocalDb)\v11.0;Initial Catalog=SurfaceBook;Integrated Security=SSPI;AttachDBFilename=|DataDirectory|\SurfaceBook.mdf" providerName="System.Data.SqlClient" /&gt;</a:t>
            </a:r>
            <a:b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</a:b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</a:rPr>
              <a:t>  &lt;/connectionStrings&gt;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555776" y="699542"/>
            <a:ext cx="4161646" cy="4061543"/>
            <a:chOff x="2555776" y="699542"/>
            <a:chExt cx="4161646" cy="4061543"/>
          </a:xfrm>
        </p:grpSpPr>
        <p:sp>
          <p:nvSpPr>
            <p:cNvPr id="4" name="未知"/>
            <p:cNvSpPr/>
            <p:nvPr/>
          </p:nvSpPr>
          <p:spPr bwMode="auto">
            <a:xfrm>
              <a:off x="2555776" y="2826093"/>
              <a:ext cx="1983304" cy="193499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11" y="0"/>
                </a:cxn>
                <a:cxn ang="0">
                  <a:pos x="576" y="265"/>
                </a:cxn>
                <a:cxn ang="0">
                  <a:pos x="576" y="576"/>
                </a:cxn>
                <a:cxn ang="0">
                  <a:pos x="0" y="7"/>
                </a:cxn>
                <a:cxn ang="0">
                  <a:pos x="3" y="0"/>
                </a:cxn>
              </a:cxnLst>
              <a:rect l="0" t="0" r="r" b="b"/>
              <a:pathLst>
                <a:path w="576" h="576">
                  <a:moveTo>
                    <a:pt x="3" y="0"/>
                  </a:moveTo>
                  <a:cubicBezTo>
                    <a:pt x="106" y="0"/>
                    <a:pt x="208" y="0"/>
                    <a:pt x="311" y="0"/>
                  </a:cubicBezTo>
                  <a:cubicBezTo>
                    <a:pt x="338" y="150"/>
                    <a:pt x="427" y="238"/>
                    <a:pt x="576" y="265"/>
                  </a:cubicBezTo>
                  <a:cubicBezTo>
                    <a:pt x="576" y="368"/>
                    <a:pt x="576" y="472"/>
                    <a:pt x="576" y="576"/>
                  </a:cubicBezTo>
                  <a:cubicBezTo>
                    <a:pt x="241" y="536"/>
                    <a:pt x="47" y="340"/>
                    <a:pt x="0" y="7"/>
                  </a:cubicBezTo>
                  <a:cubicBezTo>
                    <a:pt x="0" y="4"/>
                    <a:pt x="0" y="0"/>
                    <a:pt x="3" y="0"/>
                  </a:cubicBezTo>
                  <a:close/>
                </a:path>
              </a:pathLst>
            </a:cu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未知"/>
            <p:cNvSpPr/>
            <p:nvPr/>
          </p:nvSpPr>
          <p:spPr bwMode="auto">
            <a:xfrm>
              <a:off x="4734739" y="2826093"/>
              <a:ext cx="1982683" cy="1934992"/>
            </a:xfrm>
            <a:custGeom>
              <a:avLst/>
              <a:gdLst/>
              <a:ahLst/>
              <a:cxnLst>
                <a:cxn ang="0">
                  <a:pos x="0" y="573"/>
                </a:cxn>
                <a:cxn ang="0">
                  <a:pos x="0" y="265"/>
                </a:cxn>
                <a:cxn ang="0">
                  <a:pos x="265" y="0"/>
                </a:cxn>
                <a:cxn ang="0">
                  <a:pos x="576" y="0"/>
                </a:cxn>
                <a:cxn ang="0">
                  <a:pos x="8" y="576"/>
                </a:cxn>
                <a:cxn ang="0">
                  <a:pos x="0" y="573"/>
                </a:cxn>
              </a:cxnLst>
              <a:rect l="0" t="0" r="r" b="b"/>
              <a:pathLst>
                <a:path w="576" h="576">
                  <a:moveTo>
                    <a:pt x="0" y="573"/>
                  </a:moveTo>
                  <a:cubicBezTo>
                    <a:pt x="0" y="470"/>
                    <a:pt x="0" y="367"/>
                    <a:pt x="0" y="265"/>
                  </a:cubicBezTo>
                  <a:cubicBezTo>
                    <a:pt x="150" y="238"/>
                    <a:pt x="238" y="149"/>
                    <a:pt x="265" y="0"/>
                  </a:cubicBezTo>
                  <a:cubicBezTo>
                    <a:pt x="369" y="0"/>
                    <a:pt x="472" y="0"/>
                    <a:pt x="576" y="0"/>
                  </a:cubicBezTo>
                  <a:cubicBezTo>
                    <a:pt x="537" y="335"/>
                    <a:pt x="340" y="529"/>
                    <a:pt x="8" y="576"/>
                  </a:cubicBezTo>
                  <a:cubicBezTo>
                    <a:pt x="4" y="576"/>
                    <a:pt x="0" y="576"/>
                    <a:pt x="0" y="573"/>
                  </a:cubicBezTo>
                  <a:close/>
                </a:path>
              </a:pathLst>
            </a:cu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未知"/>
            <p:cNvSpPr/>
            <p:nvPr/>
          </p:nvSpPr>
          <p:spPr bwMode="auto">
            <a:xfrm>
              <a:off x="4734739" y="699542"/>
              <a:ext cx="1982683" cy="1935598"/>
            </a:xfrm>
            <a:custGeom>
              <a:avLst/>
              <a:gdLst/>
              <a:ahLst/>
              <a:cxnLst>
                <a:cxn ang="0">
                  <a:pos x="573" y="576"/>
                </a:cxn>
                <a:cxn ang="0">
                  <a:pos x="265" y="576"/>
                </a:cxn>
                <a:cxn ang="0">
                  <a:pos x="0" y="311"/>
                </a:cxn>
                <a:cxn ang="0">
                  <a:pos x="0" y="0"/>
                </a:cxn>
                <a:cxn ang="0">
                  <a:pos x="576" y="568"/>
                </a:cxn>
                <a:cxn ang="0">
                  <a:pos x="573" y="576"/>
                </a:cxn>
              </a:cxnLst>
              <a:rect l="0" t="0" r="r" b="b"/>
              <a:pathLst>
                <a:path w="576" h="576">
                  <a:moveTo>
                    <a:pt x="573" y="576"/>
                  </a:moveTo>
                  <a:cubicBezTo>
                    <a:pt x="471" y="576"/>
                    <a:pt x="368" y="576"/>
                    <a:pt x="265" y="576"/>
                  </a:cubicBezTo>
                  <a:cubicBezTo>
                    <a:pt x="238" y="425"/>
                    <a:pt x="149" y="338"/>
                    <a:pt x="0" y="311"/>
                  </a:cubicBezTo>
                  <a:cubicBezTo>
                    <a:pt x="0" y="207"/>
                    <a:pt x="0" y="104"/>
                    <a:pt x="0" y="0"/>
                  </a:cubicBezTo>
                  <a:cubicBezTo>
                    <a:pt x="335" y="39"/>
                    <a:pt x="529" y="235"/>
                    <a:pt x="576" y="568"/>
                  </a:cubicBezTo>
                  <a:cubicBezTo>
                    <a:pt x="576" y="572"/>
                    <a:pt x="576" y="575"/>
                    <a:pt x="573" y="576"/>
                  </a:cubicBezTo>
                  <a:close/>
                </a:path>
              </a:pathLst>
            </a:cu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未知"/>
            <p:cNvSpPr/>
            <p:nvPr/>
          </p:nvSpPr>
          <p:spPr bwMode="auto">
            <a:xfrm>
              <a:off x="2555776" y="699542"/>
              <a:ext cx="1983304" cy="1935598"/>
            </a:xfrm>
            <a:custGeom>
              <a:avLst/>
              <a:gdLst/>
              <a:ahLst/>
              <a:cxnLst>
                <a:cxn ang="0">
                  <a:pos x="576" y="2"/>
                </a:cxn>
                <a:cxn ang="0">
                  <a:pos x="576" y="311"/>
                </a:cxn>
                <a:cxn ang="0">
                  <a:pos x="311" y="576"/>
                </a:cxn>
                <a:cxn ang="0">
                  <a:pos x="0" y="576"/>
                </a:cxn>
                <a:cxn ang="0">
                  <a:pos x="569" y="0"/>
                </a:cxn>
                <a:cxn ang="0">
                  <a:pos x="576" y="2"/>
                </a:cxn>
              </a:cxnLst>
              <a:rect l="0" t="0" r="r" b="b"/>
              <a:pathLst>
                <a:path w="576" h="576">
                  <a:moveTo>
                    <a:pt x="576" y="2"/>
                  </a:moveTo>
                  <a:cubicBezTo>
                    <a:pt x="576" y="105"/>
                    <a:pt x="576" y="208"/>
                    <a:pt x="576" y="311"/>
                  </a:cubicBezTo>
                  <a:cubicBezTo>
                    <a:pt x="426" y="338"/>
                    <a:pt x="338" y="426"/>
                    <a:pt x="311" y="576"/>
                  </a:cubicBezTo>
                  <a:cubicBezTo>
                    <a:pt x="208" y="576"/>
                    <a:pt x="104" y="576"/>
                    <a:pt x="0" y="576"/>
                  </a:cubicBezTo>
                  <a:cubicBezTo>
                    <a:pt x="39" y="241"/>
                    <a:pt x="236" y="47"/>
                    <a:pt x="569" y="0"/>
                  </a:cubicBezTo>
                  <a:cubicBezTo>
                    <a:pt x="572" y="0"/>
                    <a:pt x="576" y="0"/>
                    <a:pt x="576" y="2"/>
                  </a:cubicBezTo>
                  <a:close/>
                </a:path>
              </a:pathLst>
            </a:cu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388180" y="1477297"/>
              <a:ext cx="1004570" cy="417830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20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LUMIA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5386939" y="3605061"/>
              <a:ext cx="876935" cy="417830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20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XBOX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051076" y="1478687"/>
              <a:ext cx="1466215" cy="417830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en-US" altLang="zh-CN" sz="20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SURFACE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060019" y="3652051"/>
              <a:ext cx="1528445" cy="417830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2000" ker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WINDOWS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20416" y="1837987"/>
            <a:ext cx="1832367" cy="1785260"/>
            <a:chOff x="3720416" y="1837987"/>
            <a:chExt cx="1832367" cy="1785260"/>
          </a:xfrm>
        </p:grpSpPr>
        <p:sp>
          <p:nvSpPr>
            <p:cNvPr id="8" name="未知"/>
            <p:cNvSpPr/>
            <p:nvPr/>
          </p:nvSpPr>
          <p:spPr bwMode="auto">
            <a:xfrm>
              <a:off x="3720416" y="1837987"/>
              <a:ext cx="1832367" cy="17852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5" y="0"/>
                </a:cxn>
                <a:cxn ang="0">
                  <a:pos x="122" y="38"/>
                </a:cxn>
                <a:cxn ang="0">
                  <a:pos x="155" y="73"/>
                </a:cxn>
                <a:cxn ang="0">
                  <a:pos x="405" y="73"/>
                </a:cxn>
                <a:cxn ang="0">
                  <a:pos x="441" y="40"/>
                </a:cxn>
                <a:cxn ang="0">
                  <a:pos x="408" y="0"/>
                </a:cxn>
                <a:cxn ang="0">
                  <a:pos x="566" y="0"/>
                </a:cxn>
                <a:cxn ang="0">
                  <a:pos x="566" y="155"/>
                </a:cxn>
                <a:cxn ang="0">
                  <a:pos x="527" y="122"/>
                </a:cxn>
                <a:cxn ang="0">
                  <a:pos x="492" y="155"/>
                </a:cxn>
                <a:cxn ang="0">
                  <a:pos x="492" y="405"/>
                </a:cxn>
                <a:cxn ang="0">
                  <a:pos x="525" y="440"/>
                </a:cxn>
                <a:cxn ang="0">
                  <a:pos x="566" y="405"/>
                </a:cxn>
                <a:cxn ang="0">
                  <a:pos x="566" y="565"/>
                </a:cxn>
                <a:cxn ang="0">
                  <a:pos x="405" y="565"/>
                </a:cxn>
                <a:cxn ang="0">
                  <a:pos x="441" y="527"/>
                </a:cxn>
                <a:cxn ang="0">
                  <a:pos x="408" y="491"/>
                </a:cxn>
                <a:cxn ang="0">
                  <a:pos x="161" y="491"/>
                </a:cxn>
                <a:cxn ang="0">
                  <a:pos x="122" y="527"/>
                </a:cxn>
                <a:cxn ang="0">
                  <a:pos x="161" y="565"/>
                </a:cxn>
                <a:cxn ang="0">
                  <a:pos x="0" y="565"/>
                </a:cxn>
                <a:cxn ang="0">
                  <a:pos x="0" y="405"/>
                </a:cxn>
                <a:cxn ang="0">
                  <a:pos x="38" y="440"/>
                </a:cxn>
                <a:cxn ang="0">
                  <a:pos x="74" y="407"/>
                </a:cxn>
                <a:cxn ang="0">
                  <a:pos x="74" y="160"/>
                </a:cxn>
                <a:cxn ang="0">
                  <a:pos x="41" y="122"/>
                </a:cxn>
                <a:cxn ang="0">
                  <a:pos x="0" y="158"/>
                </a:cxn>
                <a:cxn ang="0">
                  <a:pos x="0" y="0"/>
                </a:cxn>
              </a:cxnLst>
              <a:rect l="0" t="0" r="r" b="b"/>
              <a:pathLst>
                <a:path w="566" h="565">
                  <a:moveTo>
                    <a:pt x="0" y="0"/>
                  </a:moveTo>
                  <a:cubicBezTo>
                    <a:pt x="52" y="0"/>
                    <a:pt x="104" y="0"/>
                    <a:pt x="155" y="0"/>
                  </a:cubicBezTo>
                  <a:cubicBezTo>
                    <a:pt x="164" y="13"/>
                    <a:pt x="123" y="24"/>
                    <a:pt x="122" y="38"/>
                  </a:cubicBezTo>
                  <a:cubicBezTo>
                    <a:pt x="122" y="53"/>
                    <a:pt x="151" y="57"/>
                    <a:pt x="155" y="73"/>
                  </a:cubicBezTo>
                  <a:cubicBezTo>
                    <a:pt x="215" y="31"/>
                    <a:pt x="347" y="26"/>
                    <a:pt x="405" y="73"/>
                  </a:cubicBezTo>
                  <a:cubicBezTo>
                    <a:pt x="421" y="66"/>
                    <a:pt x="430" y="52"/>
                    <a:pt x="441" y="40"/>
                  </a:cubicBezTo>
                  <a:cubicBezTo>
                    <a:pt x="435" y="23"/>
                    <a:pt x="409" y="12"/>
                    <a:pt x="408" y="0"/>
                  </a:cubicBezTo>
                  <a:cubicBezTo>
                    <a:pt x="460" y="0"/>
                    <a:pt x="513" y="0"/>
                    <a:pt x="566" y="0"/>
                  </a:cubicBezTo>
                  <a:cubicBezTo>
                    <a:pt x="566" y="51"/>
                    <a:pt x="566" y="103"/>
                    <a:pt x="566" y="155"/>
                  </a:cubicBezTo>
                  <a:cubicBezTo>
                    <a:pt x="557" y="160"/>
                    <a:pt x="538" y="132"/>
                    <a:pt x="527" y="122"/>
                  </a:cubicBezTo>
                  <a:cubicBezTo>
                    <a:pt x="512" y="129"/>
                    <a:pt x="503" y="143"/>
                    <a:pt x="492" y="155"/>
                  </a:cubicBezTo>
                  <a:cubicBezTo>
                    <a:pt x="534" y="212"/>
                    <a:pt x="537" y="348"/>
                    <a:pt x="492" y="405"/>
                  </a:cubicBezTo>
                  <a:cubicBezTo>
                    <a:pt x="499" y="420"/>
                    <a:pt x="513" y="429"/>
                    <a:pt x="525" y="440"/>
                  </a:cubicBezTo>
                  <a:cubicBezTo>
                    <a:pt x="540" y="430"/>
                    <a:pt x="548" y="412"/>
                    <a:pt x="566" y="405"/>
                  </a:cubicBezTo>
                  <a:cubicBezTo>
                    <a:pt x="566" y="458"/>
                    <a:pt x="566" y="512"/>
                    <a:pt x="566" y="565"/>
                  </a:cubicBezTo>
                  <a:cubicBezTo>
                    <a:pt x="512" y="565"/>
                    <a:pt x="459" y="565"/>
                    <a:pt x="405" y="565"/>
                  </a:cubicBezTo>
                  <a:cubicBezTo>
                    <a:pt x="413" y="549"/>
                    <a:pt x="428" y="539"/>
                    <a:pt x="441" y="527"/>
                  </a:cubicBezTo>
                  <a:cubicBezTo>
                    <a:pt x="433" y="511"/>
                    <a:pt x="419" y="502"/>
                    <a:pt x="408" y="491"/>
                  </a:cubicBezTo>
                  <a:cubicBezTo>
                    <a:pt x="351" y="534"/>
                    <a:pt x="216" y="536"/>
                    <a:pt x="161" y="491"/>
                  </a:cubicBezTo>
                  <a:cubicBezTo>
                    <a:pt x="144" y="499"/>
                    <a:pt x="134" y="514"/>
                    <a:pt x="122" y="527"/>
                  </a:cubicBezTo>
                  <a:cubicBezTo>
                    <a:pt x="137" y="538"/>
                    <a:pt x="151" y="550"/>
                    <a:pt x="161" y="565"/>
                  </a:cubicBezTo>
                  <a:cubicBezTo>
                    <a:pt x="107" y="565"/>
                    <a:pt x="54" y="565"/>
                    <a:pt x="0" y="565"/>
                  </a:cubicBezTo>
                  <a:cubicBezTo>
                    <a:pt x="0" y="512"/>
                    <a:pt x="0" y="458"/>
                    <a:pt x="0" y="405"/>
                  </a:cubicBezTo>
                  <a:cubicBezTo>
                    <a:pt x="16" y="413"/>
                    <a:pt x="26" y="428"/>
                    <a:pt x="38" y="440"/>
                  </a:cubicBezTo>
                  <a:cubicBezTo>
                    <a:pt x="54" y="433"/>
                    <a:pt x="63" y="419"/>
                    <a:pt x="74" y="407"/>
                  </a:cubicBezTo>
                  <a:cubicBezTo>
                    <a:pt x="32" y="352"/>
                    <a:pt x="28" y="214"/>
                    <a:pt x="74" y="160"/>
                  </a:cubicBezTo>
                  <a:cubicBezTo>
                    <a:pt x="69" y="156"/>
                    <a:pt x="49" y="122"/>
                    <a:pt x="41" y="122"/>
                  </a:cubicBezTo>
                  <a:cubicBezTo>
                    <a:pt x="25" y="121"/>
                    <a:pt x="17" y="159"/>
                    <a:pt x="0" y="158"/>
                  </a:cubicBezTo>
                  <a:cubicBezTo>
                    <a:pt x="0" y="105"/>
                    <a:pt x="0" y="52"/>
                    <a:pt x="0" y="0"/>
                  </a:cubicBezTo>
                  <a:close/>
                </a:path>
              </a:pathLst>
            </a:custGeom>
            <a:solidFill>
              <a:srgbClr val="45B1D2"/>
            </a:solidFill>
            <a:ln>
              <a:solidFill>
                <a:schemeClr val="bg1"/>
              </a:solidFill>
            </a:ln>
            <a:effectLst>
              <a:glow rad="622300">
                <a:schemeClr val="accent5">
                  <a:satMod val="175000"/>
                  <a:alpha val="67000"/>
                </a:schemeClr>
              </a:glow>
              <a:softEdge rad="0"/>
            </a:effectLst>
            <a:scene3d>
              <a:camera prst="perspectiveFront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rgbClr val="4197B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022443" y="2499288"/>
              <a:ext cx="1266190" cy="483235"/>
            </a:xfrm>
            <a:prstGeom prst="rect">
              <a:avLst/>
            </a:prstGeom>
            <a:noFill/>
            <a:ln w="9525" cap="flat" cmpd="sng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MICRO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/>
              <a:t>PRODUCT-EMILY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2348">
        <p14:flythrough hasBounce="1"/>
      </p:transition>
    </mc:Choice>
    <mc:Fallback>
      <p:transition spd="slow" advTm="23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/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8585" y="0"/>
            <a:ext cx="922020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91640" y="2644140"/>
            <a:ext cx="531431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The Interface of Products</a:t>
            </a:r>
            <a:endParaRPr lang="en-US" altLang="zh-CN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/>
              <a:t>CODE SNIPPET-Emily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5605" y="915670"/>
            <a:ext cx="8543290" cy="411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&lt;div style="background-color:white"&gt;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&lt;img src="~/image/bbg.jpg" style="position:relative;height:800px;width:1360px; opacity:0.3;z-index:500;"/&gt;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&lt;table style="width:100%;z-index:1000; position:absolute;top:150px;left:0px;  padding:0;" border="0"&gt;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&lt;tr&gt;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&lt;td&gt;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&lt;input class="btn" name="" type="image" src="~/image/s2.png" onclick="location='surface1'"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&lt;p style="font-size: 25px; color: black;"&gt;Surface Book&lt;/p&gt;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&lt;b style="font-size:30px;color:black;"&gt;$1499&lt;/b&gt;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&lt;/td&gt;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.................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&lt;/tr&gt;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&lt;tr style="z-index:1000"&gt;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&lt;td&gt;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&lt;input class="btn" name="" type="image" src="~/image/l.png" onclick="location='surface5'" /&gt;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&lt;p style="font-size: 25px; color: black;"&gt;Lumia&lt;/p&gt;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&lt;b style="font-size:30px;color:black"&gt;$399&lt;/b&gt;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&lt;/td&gt;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..................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&lt;/tr&gt;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&lt;/table&gt;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&lt;/div&gt;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60065" y="2571750"/>
            <a:ext cx="531431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The Code of Products</a:t>
            </a:r>
            <a:endParaRPr lang="en-US" altLang="zh-CN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/>
              <a:t>CODE SNIPPET-Emily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5605" y="915670"/>
            <a:ext cx="8543290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&lt;script type="text/javascript" src="plugins/jquery-1.8.3.js"&gt;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&lt;/script&gt;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&lt;script type="text/javascript"&gt;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function sum1() {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var price = document.getElementById("price").value;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var num1 = parseInt(document.getElementById("number1").value);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document.getElementById("price").value = parseInt(1499 * num1);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price = document.getElementById("price").value;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return price;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}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   function sum2() {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        var old1 = sum1();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        var price = document.getElementById("price").value;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        var num2 = parseInt(document.getElementById("number2").value);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        document.getElementById("price").value = parseInt(499 * num2) + parseInt(old1);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        price = document.getElementById("price").value;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        return price;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    }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&lt;/script&gt;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84120" y="2715895"/>
            <a:ext cx="531431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The code of total price</a:t>
            </a:r>
            <a:endParaRPr lang="en-US" altLang="zh-CN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olographic Presentatio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8388424" y="4443958"/>
            <a:ext cx="609600" cy="60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80155" y="3867785"/>
            <a:ext cx="676148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Microsoft </a:t>
            </a:r>
            <a:r>
              <a:rPr lang="en-US"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A</a:t>
            </a:r>
            <a:r>
              <a:rPr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dvanced </a:t>
            </a:r>
            <a:r>
              <a:rPr lang="en-US"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T</a:t>
            </a:r>
            <a:r>
              <a:rPr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echnology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20110" y="2643505"/>
            <a:ext cx="524129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Exceptional</a:t>
            </a:r>
            <a:r>
              <a:rPr lang="en-US"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r>
              <a:rPr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erformance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51910" y="3435985"/>
            <a:ext cx="515493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Ultimate </a:t>
            </a:r>
            <a:r>
              <a:rPr lang="en-US"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V</a:t>
            </a:r>
            <a:r>
              <a:rPr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ersatility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71820" y="3003643"/>
            <a:ext cx="6566139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The Ultimate Laptop</a:t>
            </a:r>
          </a:p>
        </p:txBody>
      </p:sp>
      <p:pic>
        <p:nvPicPr>
          <p:cNvPr id="3" name="图片 2" descr="青岛大学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08585" y="-91440"/>
            <a:ext cx="3672840" cy="1420495"/>
          </a:xfrm>
          <a:prstGeom prst="rect">
            <a:avLst/>
          </a:prstGeom>
        </p:spPr>
      </p:pic>
      <p:pic>
        <p:nvPicPr>
          <p:cNvPr id="4" name="图片 3" descr="nii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28080" y="-740410"/>
            <a:ext cx="3255010" cy="27133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03575" y="4587875"/>
            <a:ext cx="515493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Team:Lisa/Rose/Emily/Arthur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91640" y="1347470"/>
            <a:ext cx="5154930" cy="972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+mn-ea"/>
              </a:rPr>
              <a:t>Surface Book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4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path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 3.82716E-6 L -0.2125 3.82716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3" nodeType="withEffect">
                                  <p:stCondLst>
                                    <p:cond delay="640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9" presetClass="emph" presetSubtype="0" grpId="4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 rctx="PPT"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2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5" presetClass="exit" presetSubtype="0" fill="hold" grpId="1" nodeType="withEffect">
                                  <p:stCondLst>
                                    <p:cond delay="1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15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5" presetClass="exit" presetSubtype="0" fill="hold" grpId="1" nodeType="withEffect">
                                  <p:stCondLst>
                                    <p:cond delay="1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3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5" presetClass="exit" presetSubtype="0" fill="hold" grpId="1" nodeType="withEffect">
                                  <p:stCondLst>
                                    <p:cond delay="1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 numSld="999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7" grpId="1"/>
      <p:bldP spid="12" grpId="0"/>
      <p:bldP spid="12" grpId="1"/>
      <p:bldP spid="12" grpId="2"/>
      <p:bldP spid="12" grpId="3"/>
      <p:bldP spid="12" grpId="4"/>
      <p:bldP spid="13" grpId="0"/>
      <p:bldP spid="13" grpId="1"/>
      <p:bldP spid="14" grpId="0"/>
      <p:bldP spid="8" grpId="0"/>
      <p:bldP spid="8" grpId="1"/>
      <p:bldP spid="9" grpId="0"/>
      <p:bldP spid="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>
                <a:sym typeface="+mn-ea"/>
              </a:rPr>
              <a:t>CODE SNIPPET-Emily</a:t>
            </a:r>
            <a:endParaRPr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395605" y="915670"/>
            <a:ext cx="8543290" cy="320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  <a:sym typeface="+mn-ea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&lt;input id="number1" type="number" name="quantity" min="0" max="100" spry:default="0" 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       style="width:60px;height:30px;"&gt;             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&lt;button onclick="sum1();" style="width:80px;height:30px; background-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       color:skyblue;color:black;"&gt;Order&lt;/button&gt;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&lt;div id="divfix" style="background-color:skyblue; z-index:1000; position:fixed;top:95px;left:0px; 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</a:t>
            </a:r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height:90px;width:250px;"&gt;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&lt;span style="font-size:24px;color:white;font-family:'Comic Sans MS', cursive;"&gt;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&amp;nbsp;&amp;nbsp;&amp;nbsp;&amp;nbsp;&amp;nbsp;&amp;nbsp;Your Total Price: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&lt;/span&gt;&lt;br /&gt;&lt;br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&lt;input type="text" id="price" style="position:absolute; height:50px;width:250px;left:0px;top:25px; 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font-size:24px; border-color:skyblue; font-family:'Comic Sans MS', cursive; background-color:skyblue;      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</a:t>
            </a:r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color:white;"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&lt;/div&gt;</a:t>
            </a:r>
          </a:p>
        </p:txBody>
      </p:sp>
      <p:sp>
        <p:nvSpPr>
          <p:cNvPr id="27" name="Line 21"/>
          <p:cNvSpPr>
            <a:spLocks noChangeAspect="1" noChangeShapeType="1"/>
          </p:cNvSpPr>
          <p:nvPr/>
        </p:nvSpPr>
        <p:spPr bwMode="auto">
          <a:xfrm flipH="1">
            <a:off x="-36195" y="2139315"/>
            <a:ext cx="9190355" cy="635"/>
          </a:xfrm>
          <a:prstGeom prst="line">
            <a:avLst/>
          </a:prstGeom>
          <a:noFill/>
          <a:ln w="9525" cap="flat" cmpd="sng">
            <a:solidFill>
              <a:srgbClr val="398EB6"/>
            </a:solidFill>
            <a:round/>
            <a:headEnd type="oval" w="med" len="med"/>
          </a:ln>
          <a:effectLst/>
        </p:spPr>
        <p:txBody>
          <a:bodyPr/>
          <a:lstStyle/>
          <a:p>
            <a:pPr defTabSz="685800">
              <a:defRPr/>
            </a:pPr>
            <a:endParaRPr lang="zh-CN" altLang="en-US" sz="1350" kern="0">
              <a:solidFill>
                <a:sysClr val="windowText" lastClr="0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76600" y="3724275"/>
            <a:ext cx="553656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The area of Price</a:t>
            </a:r>
            <a:endParaRPr lang="en-US" altLang="zh-CN" sz="320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2135" y="1564005"/>
            <a:ext cx="382143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Order Button</a:t>
            </a:r>
            <a:endParaRPr lang="en-US" altLang="zh-CN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768">
        <p14:flythrough hasBounce="1"/>
      </p:transition>
    </mc:Choice>
    <mc:Fallback>
      <p:transition spd="slow" advTm="4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4765" y="-6350"/>
            <a:ext cx="9167495" cy="5162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768">
        <p14:flythrough hasBounce="1"/>
      </p:transition>
    </mc:Choice>
    <mc:Fallback>
      <p:transition spd="slow" advTm="4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270"/>
            <a:ext cx="9156700" cy="5152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768">
        <p14:flythrough hasBounce="1"/>
      </p:transition>
    </mc:Choice>
    <mc:Fallback>
      <p:transition spd="slow" advTm="4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6035" y="6350"/>
            <a:ext cx="9194800" cy="5160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768">
        <p14:flythrough hasBounce="1"/>
      </p:transition>
    </mc:Choice>
    <mc:Fallback>
      <p:transition spd="slow" advTm="4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>
                <a:sym typeface="+mn-ea"/>
              </a:rPr>
              <a:t>CODE SNIPPET-Emily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95605" y="915670"/>
            <a:ext cx="8543290" cy="374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&lt;div style="background-color:white"&gt;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&lt;div style="height:560px"&gt;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&lt;img style="position:relative;width:1450px;height:540px;opacity:0.8;" src="~/image/bg.jpg"&gt;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&lt;div style="left:470px;top:270px; position:absolute"&gt;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&lt;p style="font-size:36px;color:black;position:relative;right:-400px;top:-100px"&gt;Surface Book&lt;p&gt;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</a:t>
            </a:r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......................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&lt;/div&gt;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&lt;/div&gt;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&lt;div style="text-align:center;font-size:38px;"&gt;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@Html.ActionLink("Key Features|", "Index", "Products")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@Html.ActionLink("Innovation|", "Innovation", "Products")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@Html.ActionLink("In Action|", "Action", "Products")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@Html.ActionLink("Tech Specs|", "Specs", "Products")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&lt;/div&gt;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&lt;div&gt;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&lt;video style="width:1350px;min-width:550px;" src="~/video/Surface Book.mp4" autoplay&gt;&lt;/video&gt;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&lt;/div&gt;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</p:txBody>
      </p:sp>
      <p:sp>
        <p:nvSpPr>
          <p:cNvPr id="27" name="Line 21"/>
          <p:cNvSpPr>
            <a:spLocks noChangeAspect="1" noChangeShapeType="1"/>
          </p:cNvSpPr>
          <p:nvPr/>
        </p:nvSpPr>
        <p:spPr bwMode="auto">
          <a:xfrm flipH="1">
            <a:off x="0" y="3796030"/>
            <a:ext cx="9190355" cy="635"/>
          </a:xfrm>
          <a:prstGeom prst="line">
            <a:avLst/>
          </a:prstGeom>
          <a:noFill/>
          <a:ln w="9525" cap="flat" cmpd="sng">
            <a:solidFill>
              <a:srgbClr val="398EB6"/>
            </a:solidFill>
            <a:round/>
            <a:headEnd type="oval" w="med" len="med"/>
          </a:ln>
          <a:effectLst/>
        </p:spPr>
        <p:txBody>
          <a:bodyPr/>
          <a:lstStyle/>
          <a:p>
            <a:pPr defTabSz="685800">
              <a:defRPr/>
            </a:pPr>
            <a:endParaRPr lang="zh-CN" altLang="en-US" sz="1350" kern="0">
              <a:solidFill>
                <a:sysClr val="windowText" lastClr="0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44165" y="1995805"/>
            <a:ext cx="531431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The Code of Surface Book</a:t>
            </a:r>
            <a:endParaRPr lang="en-US" altLang="zh-CN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768">
        <p14:flythrough hasBounce="1"/>
      </p:transition>
    </mc:Choice>
    <mc:Fallback>
      <p:transition spd="slow" advTm="4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ine 21"/>
          <p:cNvSpPr>
            <a:spLocks noChangeAspect="1" noChangeShapeType="1"/>
          </p:cNvSpPr>
          <p:nvPr/>
        </p:nvSpPr>
        <p:spPr bwMode="auto">
          <a:xfrm flipH="1">
            <a:off x="0" y="3796030"/>
            <a:ext cx="9190355" cy="635"/>
          </a:xfrm>
          <a:prstGeom prst="line">
            <a:avLst/>
          </a:prstGeom>
          <a:noFill/>
          <a:ln w="9525" cap="flat" cmpd="sng">
            <a:solidFill>
              <a:srgbClr val="398EB6"/>
            </a:solidFill>
            <a:round/>
            <a:headEnd type="oval" w="med" len="med"/>
          </a:ln>
          <a:effectLst/>
        </p:spPr>
        <p:txBody>
          <a:bodyPr/>
          <a:lstStyle/>
          <a:p>
            <a:pPr defTabSz="685800">
              <a:defRPr/>
            </a:pPr>
            <a:endParaRPr lang="zh-CN" altLang="en-US" sz="1350" kern="0">
              <a:solidFill>
                <a:sysClr val="windowText" lastClr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6350" y="-64770"/>
            <a:ext cx="9184005" cy="5226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768">
        <p14:flythrough hasBounce="1"/>
      </p:transition>
    </mc:Choice>
    <mc:Fallback>
      <p:transition spd="slow" advTm="4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ine 21"/>
          <p:cNvSpPr>
            <a:spLocks noChangeAspect="1" noChangeShapeType="1"/>
          </p:cNvSpPr>
          <p:nvPr/>
        </p:nvSpPr>
        <p:spPr bwMode="auto">
          <a:xfrm flipH="1">
            <a:off x="0" y="3796030"/>
            <a:ext cx="9190355" cy="635"/>
          </a:xfrm>
          <a:prstGeom prst="line">
            <a:avLst/>
          </a:prstGeom>
          <a:noFill/>
          <a:ln w="9525" cap="flat" cmpd="sng">
            <a:solidFill>
              <a:srgbClr val="398EB6"/>
            </a:solidFill>
            <a:round/>
            <a:headEnd type="oval" w="med" len="med"/>
          </a:ln>
          <a:effectLst/>
        </p:spPr>
        <p:txBody>
          <a:bodyPr/>
          <a:lstStyle/>
          <a:p>
            <a:pPr defTabSz="685800">
              <a:defRPr/>
            </a:pPr>
            <a:endParaRPr lang="zh-CN" altLang="en-US" sz="1350" kern="0">
              <a:solidFill>
                <a:sysClr val="windowText" lastClr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6830" y="-20955"/>
            <a:ext cx="9197975" cy="5236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768">
        <p14:flythrough hasBounce="1"/>
      </p:transition>
    </mc:Choice>
    <mc:Fallback>
      <p:transition spd="slow" advTm="4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>
                <a:sym typeface="+mn-ea"/>
              </a:rPr>
              <a:t>CODE SNIPPET-Emily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95605" y="915670"/>
            <a:ext cx="8543290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&lt;div style="background-color:white;"&gt;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&lt;div&gt;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&lt;img style="position:relative;width:1450px;height:660px;opacity:0.8;" src="~/image/2.jpg"&gt;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&lt;div style="left:70px;top:270px; position:absolute"&gt;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&lt;p style="font-size:36px;color:black"&gt;The Phone that works like your PC&lt;p&gt;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&lt;br /&gt;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&lt;p style="font-size: 18px; color: black"&gt;Introducing the Lumia 950.&lt;/p&gt;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&lt;p style="font-size: 18px; color: black"&gt;It's the Lumia you've been waiting for.&lt;/p&gt;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&lt;/div&gt;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&lt;/div&gt;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......................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&lt;div style="position:relative;top:-510px;left:1050px"&gt;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&lt;input class="ipt" name="" type="image" src="~/image/6.jpg" 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&lt;p style="font-size: 20px; color: black; left: 10px; position: relative"&gt;Superior performance&lt;/p&gt;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&lt;p style="font-size:15px;position:absolute;color:black"&gt;The Lumia 950 and 950 XL have a powerful&lt;br/&gt;         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</a:t>
            </a:r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  <a:sym typeface="+mn-ea"/>
              </a:rPr>
              <a:t>processor and excellent battery life.&lt;/p&gt;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&lt;/div&gt;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en-US" altLang="zh-CN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&lt;/div&gt;</a:t>
            </a:r>
            <a:endParaRPr lang="en-US" altLang="zh-CN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44165" y="2571750"/>
            <a:ext cx="531431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The Code of Lumia</a:t>
            </a:r>
            <a:endParaRPr lang="en-US" altLang="zh-CN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4768">
        <p14:flythrough hasBounce="1"/>
      </p:transition>
    </mc:Choice>
    <mc:Fallback>
      <p:transition spd="slow" advTm="4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10" y="-9525"/>
            <a:ext cx="9163526" cy="5166836"/>
          </a:xfrm>
          <a:prstGeom prst="rect">
            <a:avLst/>
          </a:prstGeom>
        </p:spPr>
      </p:pic>
      <p:pic>
        <p:nvPicPr>
          <p:cNvPr id="6" name="图片 5" descr="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100" y="942023"/>
            <a:ext cx="7543800" cy="3259455"/>
          </a:xfrm>
          <a:prstGeom prst="rect">
            <a:avLst/>
          </a:prstGeom>
        </p:spPr>
      </p:pic>
      <p:pic>
        <p:nvPicPr>
          <p:cNvPr id="7" name="图片 6" descr="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0100" y="932021"/>
            <a:ext cx="7543800" cy="3279458"/>
          </a:xfrm>
          <a:prstGeom prst="rect">
            <a:avLst/>
          </a:prstGeom>
        </p:spPr>
      </p:pic>
      <p:pic>
        <p:nvPicPr>
          <p:cNvPr id="8" name="图片 7" descr="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0100" y="947261"/>
            <a:ext cx="7543800" cy="3248501"/>
          </a:xfrm>
          <a:prstGeom prst="rect">
            <a:avLst/>
          </a:prstGeom>
        </p:spPr>
      </p:pic>
      <p:pic>
        <p:nvPicPr>
          <p:cNvPr id="9" name="图片 8" descr="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0100" y="938213"/>
            <a:ext cx="7543800" cy="3267075"/>
          </a:xfrm>
          <a:prstGeom prst="rect">
            <a:avLst/>
          </a:prstGeom>
        </p:spPr>
      </p:pic>
      <p:pic>
        <p:nvPicPr>
          <p:cNvPr id="10" name="图片 9" descr="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4291" y="-5715"/>
            <a:ext cx="9186863" cy="51692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12018" y="1963103"/>
            <a:ext cx="3495199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</a:rPr>
              <a:t>  </a:t>
            </a:r>
            <a:r>
              <a:rPr lang="en-US" altLang="zh-CN" sz="6000">
                <a:solidFill>
                  <a:srgbClr val="CCECFF"/>
                </a:solidFill>
              </a:rPr>
              <a:t>   Lisa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49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5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8096" y="11430"/>
            <a:ext cx="9152096" cy="515540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671804" y="946967"/>
            <a:ext cx="1554731" cy="1554731"/>
            <a:chOff x="4705072" y="1193683"/>
            <a:chExt cx="2072974" cy="2072974"/>
          </a:xfrm>
        </p:grpSpPr>
        <p:sp>
          <p:nvSpPr>
            <p:cNvPr id="16" name="泪滴形 15"/>
            <p:cNvSpPr/>
            <p:nvPr/>
          </p:nvSpPr>
          <p:spPr>
            <a:xfrm rot="16200000" flipH="1">
              <a:off x="4705072" y="1193683"/>
              <a:ext cx="2072974" cy="2072974"/>
            </a:xfrm>
            <a:prstGeom prst="teardrop">
              <a:avLst/>
            </a:pr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rgbClr val="07405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​​ 13"/>
            <p:cNvSpPr/>
            <p:nvPr/>
          </p:nvSpPr>
          <p:spPr>
            <a:xfrm rot="16200000" flipH="1">
              <a:off x="5292887" y="1412132"/>
              <a:ext cx="1266709" cy="1266709"/>
            </a:xfrm>
            <a:prstGeom prst="ellipse">
              <a:avLst/>
            </a:prstGeom>
            <a:solidFill>
              <a:srgbClr val="E5FFFE">
                <a:alpha val="83000"/>
              </a:srgbClr>
            </a:solidFill>
            <a:ln>
              <a:noFill/>
            </a:ln>
            <a:effectLst>
              <a:glow rad="787400">
                <a:schemeClr val="accent5">
                  <a:satMod val="175000"/>
                  <a:alpha val="51000"/>
                </a:schemeClr>
              </a:glow>
              <a:softEdge rad="0"/>
            </a:effectLst>
            <a:scene3d>
              <a:camera prst="perspectiveFront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rgbClr val="07405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​​ 44"/>
            <p:cNvSpPr>
              <a:spLocks noChangeArrowheads="1"/>
            </p:cNvSpPr>
            <p:nvPr/>
          </p:nvSpPr>
          <p:spPr bwMode="auto">
            <a:xfrm>
              <a:off x="5198880" y="1810493"/>
              <a:ext cx="1346199" cy="382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zh-CN" altLang="en-US" sz="1200" kern="0">
                  <a:solidFill>
                    <a:srgbClr val="07405E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Global.asax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086283" y="2586231"/>
            <a:ext cx="1501214" cy="1501214"/>
            <a:chOff x="2591043" y="3379367"/>
            <a:chExt cx="2001619" cy="2001619"/>
          </a:xfrm>
        </p:grpSpPr>
        <p:sp>
          <p:nvSpPr>
            <p:cNvPr id="20" name="泪滴形 19"/>
            <p:cNvSpPr/>
            <p:nvPr/>
          </p:nvSpPr>
          <p:spPr>
            <a:xfrm>
              <a:off x="2591043" y="3379367"/>
              <a:ext cx="2001619" cy="2001619"/>
            </a:xfrm>
            <a:prstGeom prst="teardrop">
              <a:avLst/>
            </a:pr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rgbClr val="07405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​​ 3"/>
            <p:cNvSpPr/>
            <p:nvPr/>
          </p:nvSpPr>
          <p:spPr>
            <a:xfrm>
              <a:off x="2801973" y="3864351"/>
              <a:ext cx="1305705" cy="1305705"/>
            </a:xfrm>
            <a:prstGeom prst="ellipse">
              <a:avLst/>
            </a:prstGeom>
            <a:solidFill>
              <a:srgbClr val="E5FFFE">
                <a:alpha val="83000"/>
              </a:srgbClr>
            </a:solidFill>
            <a:ln>
              <a:noFill/>
            </a:ln>
            <a:effectLst>
              <a:glow rad="787400">
                <a:schemeClr val="accent5">
                  <a:satMod val="175000"/>
                  <a:alpha val="51000"/>
                </a:schemeClr>
              </a:glow>
              <a:softEdge rad="0"/>
            </a:effectLst>
            <a:scene3d>
              <a:camera prst="perspectiveFront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rgbClr val="07405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矩形​​ 45"/>
            <p:cNvSpPr>
              <a:spLocks noChangeArrowheads="1"/>
            </p:cNvSpPr>
            <p:nvPr/>
          </p:nvSpPr>
          <p:spPr bwMode="auto">
            <a:xfrm>
              <a:off x="2783557" y="4304971"/>
              <a:ext cx="1313180" cy="382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zh-CN" altLang="en-US" sz="1200" kern="0" dirty="0">
                  <a:solidFill>
                    <a:srgbClr val="07405E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Controllers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80202" y="2586229"/>
            <a:ext cx="1713713" cy="1713713"/>
            <a:chOff x="4716270" y="3379366"/>
            <a:chExt cx="2284950" cy="2284950"/>
          </a:xfrm>
        </p:grpSpPr>
        <p:sp>
          <p:nvSpPr>
            <p:cNvPr id="18" name="泪滴形 17"/>
            <p:cNvSpPr/>
            <p:nvPr/>
          </p:nvSpPr>
          <p:spPr>
            <a:xfrm flipH="1">
              <a:off x="4716270" y="3379366"/>
              <a:ext cx="2284950" cy="2284950"/>
            </a:xfrm>
            <a:prstGeom prst="teardrop">
              <a:avLst/>
            </a:pr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rgbClr val="07405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椭圆​​ 7"/>
            <p:cNvSpPr/>
            <p:nvPr/>
          </p:nvSpPr>
          <p:spPr>
            <a:xfrm flipH="1">
              <a:off x="5378110" y="4041206"/>
              <a:ext cx="1382322" cy="1382322"/>
            </a:xfrm>
            <a:prstGeom prst="ellipse">
              <a:avLst/>
            </a:prstGeom>
            <a:solidFill>
              <a:srgbClr val="E5FFFE">
                <a:alpha val="83000"/>
              </a:srgbClr>
            </a:solidFill>
            <a:ln>
              <a:noFill/>
            </a:ln>
            <a:effectLst>
              <a:glow rad="787400">
                <a:schemeClr val="accent5">
                  <a:satMod val="175000"/>
                  <a:alpha val="51000"/>
                </a:schemeClr>
              </a:glow>
              <a:softEdge rad="0"/>
            </a:effectLst>
            <a:scene3d>
              <a:camera prst="perspectiveFront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rgbClr val="07405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​​ 46"/>
            <p:cNvSpPr>
              <a:spLocks noChangeArrowheads="1"/>
            </p:cNvSpPr>
            <p:nvPr/>
          </p:nvSpPr>
          <p:spPr bwMode="auto">
            <a:xfrm>
              <a:off x="5386000" y="4539023"/>
              <a:ext cx="1355513" cy="382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200" kern="0">
                  <a:solidFill>
                    <a:srgbClr val="07405E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Web.config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21380" y="1189295"/>
            <a:ext cx="1341618" cy="1341619"/>
            <a:chOff x="2771173" y="1516786"/>
            <a:chExt cx="1788824" cy="1788825"/>
          </a:xfrm>
        </p:grpSpPr>
        <p:sp>
          <p:nvSpPr>
            <p:cNvPr id="6" name="泪滴形 5"/>
            <p:cNvSpPr/>
            <p:nvPr/>
          </p:nvSpPr>
          <p:spPr>
            <a:xfrm rot="10800000" flipH="1">
              <a:off x="2771173" y="1516786"/>
              <a:ext cx="1788824" cy="1788825"/>
            </a:xfrm>
            <a:prstGeom prst="teardrop">
              <a:avLst/>
            </a:pr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rgbClr val="07405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椭圆​​ 10"/>
            <p:cNvSpPr/>
            <p:nvPr/>
          </p:nvSpPr>
          <p:spPr>
            <a:xfrm rot="10800000" flipH="1">
              <a:off x="2959251" y="1704864"/>
              <a:ext cx="1069951" cy="1069951"/>
            </a:xfrm>
            <a:prstGeom prst="ellipse">
              <a:avLst/>
            </a:prstGeom>
            <a:solidFill>
              <a:srgbClr val="E5FFFE">
                <a:alpha val="83000"/>
              </a:srgbClr>
            </a:solidFill>
            <a:ln>
              <a:noFill/>
            </a:ln>
            <a:effectLst>
              <a:glow rad="787400">
                <a:schemeClr val="accent5">
                  <a:satMod val="175000"/>
                  <a:alpha val="51000"/>
                </a:schemeClr>
              </a:glow>
              <a:softEdge rad="0"/>
            </a:effectLst>
            <a:scene3d>
              <a:camera prst="perspectiveFront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rgbClr val="07405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矩形​​ 43"/>
            <p:cNvSpPr>
              <a:spLocks noChangeArrowheads="1"/>
            </p:cNvSpPr>
            <p:nvPr/>
          </p:nvSpPr>
          <p:spPr bwMode="auto">
            <a:xfrm>
              <a:off x="3076083" y="2049775"/>
              <a:ext cx="819573" cy="361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050" kern="0" dirty="0">
                  <a:solidFill>
                    <a:srgbClr val="07405E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Model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642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251520" y="195486"/>
            <a:ext cx="82296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2800" b="1" kern="120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solidFill>
                  <a:schemeClr val="tx1"/>
                </a:solidFill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  <a:cs typeface="+mn-cs"/>
              </a:defRPr>
            </a:lvl1pPr>
          </a:lstStyle>
          <a:p>
            <a:r>
              <a:rPr lang="en-US" altLang="zh-CN" dirty="0"/>
              <a:t>GUIDE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396240" y="1203325"/>
            <a:ext cx="4444365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2800" b="1" kern="120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solidFill>
                  <a:schemeClr val="tx1"/>
                </a:solidFill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  <a:cs typeface="+mn-cs"/>
              </a:defRPr>
            </a:lvl1pPr>
          </a:lstStyle>
          <a:p>
            <a:pPr algn="ctr"/>
            <a:r>
              <a:rPr lang="en-US" altLang="zh-CN" dirty="0" smtClean="0"/>
              <a:t>1.</a:t>
            </a:r>
            <a:r>
              <a:rPr lang="en-US" altLang="zh-CN" dirty="0">
                <a:sym typeface="+mn-ea"/>
              </a:rPr>
              <a:t>The Ultimate Laptop</a:t>
            </a:r>
            <a:endParaRPr lang="en-US" altLang="zh-CN" b="1" dirty="0">
              <a:ln w="12700">
                <a:gradFill flip="none" rotWithShape="1">
                  <a:gsLst>
                    <a:gs pos="0">
                      <a:srgbClr val="E5FFFF"/>
                    </a:gs>
                    <a:gs pos="100000">
                      <a:srgbClr val="6AD8FF"/>
                    </a:gs>
                  </a:gsLst>
                  <a:lin ang="18900000" scaled="1"/>
                  <a:tileRect/>
                </a:gradFill>
              </a:ln>
              <a:effectLst>
                <a:glow rad="139700">
                  <a:srgbClr val="6AD8FF">
                    <a:alpha val="39000"/>
                  </a:srgbClr>
                </a:glow>
              </a:effectLst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755650" y="2016125"/>
            <a:ext cx="4375150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2800" b="1" kern="120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solidFill>
                  <a:schemeClr val="tx1"/>
                </a:solidFill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  <a:cs typeface="+mn-cs"/>
              </a:defRPr>
            </a:lvl1pPr>
          </a:lstStyle>
          <a:p>
            <a:pPr algn="ctr"/>
            <a:r>
              <a:rPr lang="en-US" altLang="zh-CN" dirty="0" smtClean="0"/>
              <a:t>2.</a:t>
            </a:r>
            <a:r>
              <a:rPr dirty="0" smtClean="0">
                <a:sym typeface="+mn-ea"/>
              </a:rPr>
              <a:t>Ultimate </a:t>
            </a:r>
            <a:r>
              <a:rPr lang="en-US" dirty="0" smtClean="0">
                <a:sym typeface="+mn-ea"/>
              </a:rPr>
              <a:t>V</a:t>
            </a:r>
            <a:r>
              <a:rPr dirty="0" smtClean="0">
                <a:sym typeface="+mn-ea"/>
              </a:rPr>
              <a:t>ersatility</a:t>
            </a:r>
            <a:endParaRPr b="1" dirty="0" smtClean="0">
              <a:ln w="12700">
                <a:gradFill flip="none" rotWithShape="1">
                  <a:gsLst>
                    <a:gs pos="0">
                      <a:srgbClr val="E5FFFF"/>
                    </a:gs>
                    <a:gs pos="100000">
                      <a:srgbClr val="6AD8FF"/>
                    </a:gs>
                  </a:gsLst>
                  <a:lin ang="18900000" scaled="1"/>
                  <a:tileRect/>
                </a:gradFill>
              </a:ln>
              <a:effectLst>
                <a:glow rad="139700">
                  <a:srgbClr val="6AD8FF">
                    <a:alpha val="39000"/>
                  </a:srgbClr>
                </a:glow>
              </a:effectLst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1152525" y="2828925"/>
            <a:ext cx="5381625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2800" b="1" kern="120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solidFill>
                  <a:schemeClr val="tx1"/>
                </a:solidFill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  <a:cs typeface="+mn-cs"/>
              </a:defRPr>
            </a:lvl1pPr>
          </a:lstStyle>
          <a:p>
            <a:pPr algn="ctr"/>
            <a:r>
              <a:rPr lang="en-US" altLang="zh-CN" dirty="0" smtClean="0"/>
              <a:t>3.</a:t>
            </a:r>
            <a:r>
              <a:rPr dirty="0" smtClean="0">
                <a:sym typeface="+mn-ea"/>
              </a:rPr>
              <a:t>Exceptional</a:t>
            </a:r>
            <a:r>
              <a:rPr lang="en-US" dirty="0" smtClean="0">
                <a:sym typeface="+mn-ea"/>
              </a:rPr>
              <a:t>P</a:t>
            </a:r>
            <a:r>
              <a:rPr dirty="0" smtClean="0">
                <a:sym typeface="+mn-ea"/>
              </a:rPr>
              <a:t>erformance</a:t>
            </a:r>
            <a:endParaRPr b="1" dirty="0" smtClean="0">
              <a:ln w="12700">
                <a:gradFill flip="none" rotWithShape="1">
                  <a:gsLst>
                    <a:gs pos="0">
                      <a:srgbClr val="E5FFFF"/>
                    </a:gs>
                    <a:gs pos="100000">
                      <a:srgbClr val="6AD8FF"/>
                    </a:gs>
                  </a:gsLst>
                  <a:lin ang="18900000" scaled="1"/>
                  <a:tileRect/>
                </a:gradFill>
              </a:ln>
              <a:effectLst>
                <a:glow rad="139700">
                  <a:srgbClr val="6AD8FF">
                    <a:alpha val="39000"/>
                  </a:srgbClr>
                </a:glow>
              </a:effectLst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908810" y="3609340"/>
            <a:ext cx="61766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2800" b="1" kern="120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solidFill>
                  <a:schemeClr val="tx1"/>
                </a:solidFill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  <a:cs typeface="+mn-cs"/>
              </a:defRPr>
            </a:lvl1pPr>
          </a:lstStyle>
          <a:p>
            <a:pPr algn="ctr"/>
            <a:r>
              <a:rPr lang="en-US" altLang="zh-CN" dirty="0" smtClean="0"/>
              <a:t>4.</a:t>
            </a:r>
            <a:r>
              <a:rPr dirty="0" smtClean="0">
                <a:sym typeface="+mn-ea"/>
              </a:rPr>
              <a:t>Microsoft </a:t>
            </a:r>
            <a:r>
              <a:rPr lang="en-US" dirty="0" smtClean="0">
                <a:sym typeface="+mn-ea"/>
              </a:rPr>
              <a:t>A</a:t>
            </a:r>
            <a:r>
              <a:rPr dirty="0" smtClean="0">
                <a:sym typeface="+mn-ea"/>
              </a:rPr>
              <a:t>dvanced </a:t>
            </a:r>
            <a:r>
              <a:rPr lang="en-US" dirty="0" smtClean="0">
                <a:sym typeface="+mn-ea"/>
              </a:rPr>
              <a:t>T</a:t>
            </a:r>
            <a:r>
              <a:rPr dirty="0" smtClean="0">
                <a:sym typeface="+mn-ea"/>
              </a:rPr>
              <a:t>echnology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37">
        <p:fade/>
      </p:transition>
    </mc:Choice>
    <mc:Fallback>
      <p:transition spd="med" advTm="1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9525" y="-10954"/>
            <a:ext cx="9152573" cy="516683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8148" y="1055370"/>
            <a:ext cx="4884420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CECFF"/>
                </a:solidFill>
              </a:rPr>
              <a:t>using System.ComponentModel.DataAnnotations;</a:t>
            </a:r>
            <a:endParaRPr lang="en-US" altLang="zh-CN" b="1">
              <a:solidFill>
                <a:srgbClr val="CCECFF"/>
              </a:solidFill>
            </a:endParaRPr>
          </a:p>
          <a:p>
            <a:r>
              <a:rPr lang="en-US" altLang="zh-CN" b="1">
                <a:solidFill>
                  <a:srgbClr val="CCECFF"/>
                </a:solidFill>
              </a:rPr>
              <a:t>using System.Data.Entity;</a:t>
            </a:r>
            <a:endParaRPr lang="en-US" altLang="zh-CN" b="1">
              <a:solidFill>
                <a:srgbClr val="CCECFF"/>
              </a:solidFill>
            </a:endParaRPr>
          </a:p>
          <a:p>
            <a:endParaRPr lang="en-US" altLang="zh-CN" b="1">
              <a:solidFill>
                <a:srgbClr val="CCECFF"/>
              </a:solidFill>
            </a:endParaRPr>
          </a:p>
          <a:p>
            <a:r>
              <a:rPr lang="en-US" altLang="zh-CN" b="1">
                <a:solidFill>
                  <a:srgbClr val="CCECFF"/>
                </a:solidFill>
              </a:rPr>
              <a:t>public class Administration</a:t>
            </a:r>
            <a:endParaRPr lang="en-US" altLang="zh-CN" b="1">
              <a:solidFill>
                <a:srgbClr val="CCECFF"/>
              </a:solidFill>
            </a:endParaRPr>
          </a:p>
          <a:p>
            <a:r>
              <a:rPr lang="en-US" altLang="zh-CN" b="1">
                <a:solidFill>
                  <a:srgbClr val="CCECFF"/>
                </a:solidFill>
              </a:rPr>
              <a:t>    {</a:t>
            </a:r>
            <a:endParaRPr lang="en-US" altLang="zh-CN" b="1">
              <a:solidFill>
                <a:srgbClr val="CCECFF"/>
              </a:solidFill>
            </a:endParaRPr>
          </a:p>
          <a:p>
            <a:r>
              <a:rPr lang="en-US" altLang="zh-CN" b="1">
                <a:solidFill>
                  <a:srgbClr val="CCECFF"/>
                </a:solidFill>
              </a:rPr>
              <a:t>        public int Id { get; set; }</a:t>
            </a:r>
            <a:endParaRPr lang="en-US" altLang="zh-CN" b="1">
              <a:solidFill>
                <a:srgbClr val="CCECFF"/>
              </a:solidFill>
            </a:endParaRPr>
          </a:p>
          <a:p>
            <a:r>
              <a:rPr lang="en-US" altLang="zh-CN" b="1">
                <a:solidFill>
                  <a:srgbClr val="CCECFF"/>
                </a:solidFill>
              </a:rPr>
              <a:t>        public string  ProductName { get; set; }</a:t>
            </a:r>
            <a:endParaRPr lang="en-US" altLang="zh-CN" b="1">
              <a:solidFill>
                <a:srgbClr val="CCECFF"/>
              </a:solidFill>
            </a:endParaRPr>
          </a:p>
          <a:p>
            <a:r>
              <a:rPr lang="en-US" altLang="zh-CN" b="1">
                <a:solidFill>
                  <a:srgbClr val="CCECFF"/>
                </a:solidFill>
              </a:rPr>
              <a:t>        public int Price  { get; set; }</a:t>
            </a:r>
            <a:endParaRPr lang="en-US" altLang="zh-CN" b="1">
              <a:solidFill>
                <a:srgbClr val="CCECFF"/>
              </a:solidFill>
            </a:endParaRPr>
          </a:p>
          <a:p>
            <a:r>
              <a:rPr lang="en-US" altLang="zh-CN" b="1">
                <a:solidFill>
                  <a:srgbClr val="CCECFF"/>
                </a:solidFill>
              </a:rPr>
              <a:t>        public string Introduction { get; set; }</a:t>
            </a:r>
            <a:endParaRPr lang="en-US" altLang="zh-CN" b="1">
              <a:solidFill>
                <a:srgbClr val="CCECFF"/>
              </a:solidFill>
            </a:endParaRPr>
          </a:p>
          <a:p>
            <a:r>
              <a:rPr lang="en-US" altLang="zh-CN" b="1">
                <a:solidFill>
                  <a:srgbClr val="CCECFF"/>
                </a:solidFill>
              </a:rPr>
              <a:t>        public string TheSalesAmount { get; set; }</a:t>
            </a:r>
            <a:endParaRPr lang="en-US" altLang="zh-CN" b="1">
              <a:solidFill>
                <a:srgbClr val="CCECFF"/>
              </a:solidFill>
            </a:endParaRPr>
          </a:p>
          <a:p>
            <a:r>
              <a:rPr lang="en-US" altLang="zh-CN" b="1">
                <a:solidFill>
                  <a:srgbClr val="CCECFF"/>
                </a:solidFill>
              </a:rPr>
              <a:t>        public string Evaluation{ get; set; }</a:t>
            </a:r>
            <a:endParaRPr lang="en-US" altLang="zh-CN" b="1">
              <a:solidFill>
                <a:srgbClr val="CCECFF"/>
              </a:solidFill>
            </a:endParaRPr>
          </a:p>
          <a:p>
            <a:r>
              <a:rPr lang="en-US" altLang="zh-CN" b="1">
                <a:solidFill>
                  <a:srgbClr val="CCECFF"/>
                </a:solidFill>
              </a:rPr>
              <a:t>        public int NumberOfBusinesses { get; set; }</a:t>
            </a:r>
            <a:endParaRPr lang="en-US" altLang="zh-CN" b="1">
              <a:solidFill>
                <a:srgbClr val="CCECFF"/>
              </a:solidFill>
            </a:endParaRPr>
          </a:p>
          <a:p>
            <a:r>
              <a:rPr lang="en-US" altLang="zh-CN" b="1">
                <a:solidFill>
                  <a:srgbClr val="CCECFF"/>
                </a:solidFill>
              </a:rPr>
              <a:t>    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0002" y="-6191"/>
            <a:ext cx="9163526" cy="517874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13" y="2068354"/>
            <a:ext cx="7886700" cy="1781651"/>
          </a:xfrm>
        </p:spPr>
        <p:txBody>
          <a:bodyPr>
            <a:normAutofit fontScale="90000"/>
          </a:bodyPr>
          <a:lstStyle/>
          <a:p>
            <a:r>
              <a:rPr lang="zh-CN" altLang="en-US" sz="1800" b="1">
                <a:solidFill>
                  <a:srgbClr val="CCECFF"/>
                </a:solidFill>
              </a:rPr>
              <a:t>using System.ComponentModel.DataAnnotations;</a:t>
            </a:r>
            <a:br>
              <a:rPr lang="zh-CN" altLang="en-US" sz="1800" b="1">
                <a:solidFill>
                  <a:srgbClr val="CCECFF"/>
                </a:solidFill>
              </a:rPr>
            </a:br>
            <a:r>
              <a:rPr lang="zh-CN" altLang="en-US" sz="1800" b="1">
                <a:solidFill>
                  <a:srgbClr val="CCECFF"/>
                </a:solidFill>
              </a:rPr>
              <a:t>using System.Data.Entity;</a:t>
            </a:r>
            <a:br>
              <a:rPr lang="zh-CN" altLang="en-US" sz="1800" b="1">
                <a:solidFill>
                  <a:srgbClr val="CCECFF"/>
                </a:solidFill>
              </a:rPr>
            </a:br>
            <a:r>
              <a:rPr lang="zh-CN" altLang="en-US" sz="1800" b="1">
                <a:solidFill>
                  <a:srgbClr val="CCECFF"/>
                </a:solidFill>
              </a:rPr>
              <a:t>using SurfaceBook.Models;</a:t>
            </a:r>
            <a:br>
              <a:rPr lang="zh-CN" altLang="en-US" sz="1800" b="1">
                <a:solidFill>
                  <a:srgbClr val="CCECFF"/>
                </a:solidFill>
              </a:rPr>
            </a:br>
            <a:br>
              <a:rPr lang="zh-CN" altLang="en-US" sz="1800" b="1">
                <a:solidFill>
                  <a:srgbClr val="CCECFF"/>
                </a:solidFill>
              </a:rPr>
            </a:br>
            <a:r>
              <a:rPr lang="zh-CN" altLang="en-US" sz="1800" b="1">
                <a:solidFill>
                  <a:srgbClr val="CCECFF"/>
                </a:solidFill>
              </a:rPr>
              <a:t>public class AdministrationDBContext : DbContext</a:t>
            </a:r>
            <a:br>
              <a:rPr lang="zh-CN" altLang="en-US" sz="1800" b="1">
                <a:solidFill>
                  <a:srgbClr val="CCECFF"/>
                </a:solidFill>
              </a:rPr>
            </a:br>
            <a:r>
              <a:rPr lang="zh-CN" altLang="en-US" sz="1800" b="1">
                <a:solidFill>
                  <a:srgbClr val="CCECFF"/>
                </a:solidFill>
              </a:rPr>
              <a:t>        {</a:t>
            </a:r>
            <a:br>
              <a:rPr lang="zh-CN" altLang="en-US" sz="1800" b="1">
                <a:solidFill>
                  <a:srgbClr val="CCECFF"/>
                </a:solidFill>
              </a:rPr>
            </a:br>
            <a:r>
              <a:rPr lang="zh-CN" altLang="en-US" sz="1800" b="1">
                <a:solidFill>
                  <a:srgbClr val="CCECFF"/>
                </a:solidFill>
              </a:rPr>
              <a:t>            public AdministrationDBContext()</a:t>
            </a:r>
            <a:br>
              <a:rPr lang="zh-CN" altLang="en-US" sz="1800" b="1">
                <a:solidFill>
                  <a:srgbClr val="CCECFF"/>
                </a:solidFill>
              </a:rPr>
            </a:br>
            <a:r>
              <a:rPr lang="zh-CN" altLang="en-US" sz="1800" b="1">
                <a:solidFill>
                  <a:srgbClr val="CCECFF"/>
                </a:solidFill>
              </a:rPr>
              <a:t>                : base("SurfaceBook")</a:t>
            </a:r>
            <a:br>
              <a:rPr lang="zh-CN" altLang="en-US" sz="1800" b="1">
                <a:solidFill>
                  <a:srgbClr val="CCECFF"/>
                </a:solidFill>
              </a:rPr>
            </a:br>
            <a:r>
              <a:rPr lang="zh-CN" altLang="en-US" sz="1800" b="1">
                <a:solidFill>
                  <a:srgbClr val="CCECFF"/>
                </a:solidFill>
              </a:rPr>
              <a:t>            { }</a:t>
            </a:r>
            <a:br>
              <a:rPr lang="zh-CN" altLang="en-US" sz="1800" b="1">
                <a:solidFill>
                  <a:srgbClr val="CCECFF"/>
                </a:solidFill>
              </a:rPr>
            </a:br>
            <a:r>
              <a:rPr lang="zh-CN" altLang="en-US" sz="1800" b="1">
                <a:solidFill>
                  <a:srgbClr val="CCECFF"/>
                </a:solidFill>
              </a:rPr>
              <a:t>            public DbSet&lt;Administration&gt; Administrator { get; set; }</a:t>
            </a:r>
            <a:br>
              <a:rPr lang="zh-CN" altLang="en-US" sz="1800" b="1">
                <a:solidFill>
                  <a:srgbClr val="CCECFF"/>
                </a:solidFill>
              </a:rPr>
            </a:br>
            <a:r>
              <a:rPr lang="zh-CN" altLang="en-US" sz="1800" b="1">
                <a:solidFill>
                  <a:srgbClr val="CCECFF"/>
                </a:solidFill>
              </a:rPr>
              <a:t>        }</a:t>
            </a:r>
            <a:br>
              <a:rPr lang="zh-CN" altLang="en-US"/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05" y="0"/>
            <a:ext cx="9140190" cy="515588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文本框 3"/>
          <p:cNvSpPr txBox="1"/>
          <p:nvPr/>
        </p:nvSpPr>
        <p:spPr>
          <a:xfrm>
            <a:off x="3218974" y="1277303"/>
            <a:ext cx="5601176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CCECFF"/>
                </a:solidFill>
              </a:rPr>
              <a:t>  Database.SetInitializer</a:t>
            </a:r>
            <a:endParaRPr lang="zh-CN" altLang="en-US" sz="2400" b="1">
              <a:solidFill>
                <a:srgbClr val="CCECFF"/>
              </a:solidFill>
            </a:endParaRPr>
          </a:p>
          <a:p>
            <a:r>
              <a:rPr lang="zh-CN" altLang="en-US" sz="2400" b="1">
                <a:solidFill>
                  <a:srgbClr val="CCECFF"/>
                </a:solidFill>
              </a:rPr>
              <a:t>(newDropCreateDatabaseIfModelChanges</a:t>
            </a:r>
            <a:endParaRPr lang="zh-CN" altLang="en-US" sz="2400" b="1">
              <a:solidFill>
                <a:srgbClr val="CCECFF"/>
              </a:solidFill>
            </a:endParaRPr>
          </a:p>
          <a:p>
            <a:r>
              <a:rPr lang="zh-CN" altLang="en-US" sz="2400" b="1">
                <a:solidFill>
                  <a:srgbClr val="CCECFF"/>
                </a:solidFill>
              </a:rPr>
              <a:t>&lt;AdministrationDBContext&gt;());</a:t>
            </a:r>
            <a:endParaRPr lang="zh-CN" altLang="en-US" sz="2400" b="1">
              <a:solidFill>
                <a:srgbClr val="CCECFF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C:\Users\Lisa\Desktop\Isabel\PPT模板\图片1.png图片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9055" y="4286"/>
            <a:ext cx="9242108" cy="5157788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7362200" y="269920"/>
            <a:ext cx="1264455" cy="409552"/>
          </a:xfrm>
          <a:prstGeom prst="roundRect">
            <a:avLst/>
          </a:prstGeom>
          <a:noFill/>
          <a:ln w="12700">
            <a:gradFill flip="none" rotWithShape="1">
              <a:gsLst>
                <a:gs pos="100000">
                  <a:srgbClr val="B4DAF1"/>
                </a:gs>
                <a:gs pos="0">
                  <a:srgbClr val="398E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gradFill>
                  <a:gsLst>
                    <a:gs pos="100000">
                      <a:srgbClr val="398EB6"/>
                    </a:gs>
                    <a:gs pos="0">
                      <a:srgbClr val="B4DAF1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rPr>
              <a:t>TheDataContextClass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849852" y="281350"/>
            <a:ext cx="1264455" cy="409552"/>
          </a:xfrm>
          <a:prstGeom prst="roundRect">
            <a:avLst/>
          </a:prstGeom>
          <a:noFill/>
          <a:ln w="12700">
            <a:gradFill flip="none" rotWithShape="1">
              <a:gsLst>
                <a:gs pos="100000">
                  <a:srgbClr val="B4DAF1"/>
                </a:gs>
                <a:gs pos="0">
                  <a:srgbClr val="398E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>
                <a:gradFill>
                  <a:gsLst>
                    <a:gs pos="100000">
                      <a:srgbClr val="398EB6"/>
                    </a:gs>
                    <a:gs pos="0">
                      <a:srgbClr val="B4DAF1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rPr>
              <a:t>ModelClass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301500" y="281350"/>
            <a:ext cx="1264455" cy="409552"/>
          </a:xfrm>
          <a:prstGeom prst="roundRect">
            <a:avLst/>
          </a:prstGeom>
          <a:noFill/>
          <a:ln w="12700">
            <a:gradFill flip="none" rotWithShape="1">
              <a:gsLst>
                <a:gs pos="100000">
                  <a:srgbClr val="B4DAF1"/>
                </a:gs>
                <a:gs pos="0">
                  <a:srgbClr val="398EB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gradFill>
                  <a:gsLst>
                    <a:gs pos="100000">
                      <a:srgbClr val="398EB6"/>
                    </a:gs>
                    <a:gs pos="0">
                      <a:srgbClr val="B4DAF1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rPr>
              <a:t>Model</a:t>
            </a:r>
          </a:p>
        </p:txBody>
      </p:sp>
      <p:sp>
        <p:nvSpPr>
          <p:cNvPr id="5" name="燕尾形 4"/>
          <p:cNvSpPr/>
          <p:nvPr/>
        </p:nvSpPr>
        <p:spPr>
          <a:xfrm>
            <a:off x="3460086" y="2803686"/>
            <a:ext cx="363474" cy="363474"/>
          </a:xfrm>
          <a:prstGeom prst="chevron">
            <a:avLst/>
          </a:prstGeom>
          <a:solidFill>
            <a:srgbClr val="E5FFFE">
              <a:alpha val="83000"/>
            </a:srgbClr>
          </a:solidFill>
          <a:ln>
            <a:noFill/>
          </a:ln>
          <a:effectLst>
            <a:glow rad="787400">
              <a:schemeClr val="accent5">
                <a:satMod val="175000"/>
                <a:alpha val="51000"/>
              </a:schemeClr>
            </a:glow>
            <a:softEdge rad="0"/>
          </a:effectLst>
          <a:scene3d>
            <a:camera prst="perspectiveFront" fov="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500">
              <a:solidFill>
                <a:srgbClr val="07405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645660" y="2756943"/>
            <a:ext cx="363474" cy="363474"/>
          </a:xfrm>
          <a:prstGeom prst="chevron">
            <a:avLst/>
          </a:prstGeom>
          <a:solidFill>
            <a:srgbClr val="E5FFFE">
              <a:alpha val="83000"/>
            </a:srgbClr>
          </a:solidFill>
          <a:ln>
            <a:noFill/>
          </a:ln>
          <a:effectLst>
            <a:glow rad="787400">
              <a:schemeClr val="accent5">
                <a:satMod val="175000"/>
                <a:alpha val="51000"/>
              </a:schemeClr>
            </a:glow>
            <a:softEdge rad="0"/>
          </a:effectLst>
          <a:scene3d>
            <a:camera prst="perspectiveFront" fov="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500">
              <a:solidFill>
                <a:srgbClr val="07405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91992" y="696335"/>
            <a:ext cx="1361062" cy="2625051"/>
            <a:chOff x="380987" y="1739222"/>
            <a:chExt cx="1814749" cy="3500068"/>
          </a:xfrm>
        </p:grpSpPr>
        <p:grpSp>
          <p:nvGrpSpPr>
            <p:cNvPr id="8" name="组合 7"/>
            <p:cNvGrpSpPr/>
            <p:nvPr/>
          </p:nvGrpSpPr>
          <p:grpSpPr>
            <a:xfrm>
              <a:off x="380987" y="2420888"/>
              <a:ext cx="1814749" cy="2818402"/>
              <a:chOff x="504847" y="3837985"/>
              <a:chExt cx="1814749" cy="2818402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523703" y="3837985"/>
                <a:ext cx="1795893" cy="2241878"/>
              </a:xfrm>
              <a:prstGeom prst="roundRect">
                <a:avLst>
                  <a:gd name="adj" fmla="val 13094"/>
                </a:avLst>
              </a:prstGeom>
              <a:noFill/>
              <a:ln w="12700">
                <a:gradFill flip="none" rotWithShape="1">
                  <a:gsLst>
                    <a:gs pos="100000">
                      <a:srgbClr val="B4DAF1"/>
                    </a:gs>
                    <a:gs pos="0">
                      <a:srgbClr val="398EB6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gradFill>
                    <a:gsLst>
                      <a:gs pos="100000">
                        <a:srgbClr val="398EB6"/>
                      </a:gs>
                      <a:gs pos="0">
                        <a:srgbClr val="B4DAF1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04847" y="4079134"/>
                <a:ext cx="1795892" cy="25772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14630" indent="-214630">
                  <a:buFont typeface="Wingdings" pitchFamily="2" charset="2"/>
                  <a:buChar char="l"/>
                </a:pPr>
                <a:r>
                  <a:rPr lang="zh-CN" altLang="en-US" sz="1200" b="1" dirty="0">
                    <a:gradFill>
                      <a:gsLst>
                        <a:gs pos="100000">
                          <a:srgbClr val="398EB6"/>
                        </a:gs>
                        <a:gs pos="0">
                          <a:srgbClr val="B4DAF1"/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微软雅黑" pitchFamily="34" charset="-122"/>
                    <a:ea typeface="微软雅黑" pitchFamily="34" charset="-122"/>
                  </a:rPr>
                  <a:t>Contains the read/write operation and the view of MVC controller (Entity Framework) </a:t>
                </a:r>
              </a:p>
            </p:txBody>
          </p:sp>
        </p:grpSp>
        <p:sp>
          <p:nvSpPr>
            <p:cNvPr id="9" name="下箭头 8"/>
            <p:cNvSpPr/>
            <p:nvPr/>
          </p:nvSpPr>
          <p:spPr>
            <a:xfrm flipV="1">
              <a:off x="885043" y="1739222"/>
              <a:ext cx="883398" cy="681665"/>
            </a:xfrm>
            <a:prstGeom prst="downArrow">
              <a:avLst/>
            </a:prstGeom>
            <a:noFill/>
            <a:ln w="12700">
              <a:gradFill flip="none" rotWithShape="1">
                <a:gsLst>
                  <a:gs pos="100000">
                    <a:srgbClr val="B4DAF1"/>
                  </a:gs>
                  <a:gs pos="0">
                    <a:srgbClr val="398EB6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gradFill>
                  <a:gsLst>
                    <a:gs pos="100000">
                      <a:srgbClr val="398EB6"/>
                    </a:gs>
                    <a:gs pos="0">
                      <a:srgbClr val="B4DAF1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769809" y="713033"/>
            <a:ext cx="1361062" cy="2153100"/>
            <a:chOff x="2676904" y="1791966"/>
            <a:chExt cx="1814749" cy="2870800"/>
          </a:xfrm>
        </p:grpSpPr>
        <p:sp>
          <p:nvSpPr>
            <p:cNvPr id="13" name="下箭头 12"/>
            <p:cNvSpPr/>
            <p:nvPr/>
          </p:nvSpPr>
          <p:spPr>
            <a:xfrm flipV="1">
              <a:off x="3189299" y="1791966"/>
              <a:ext cx="864096" cy="628919"/>
            </a:xfrm>
            <a:prstGeom prst="downArrow">
              <a:avLst/>
            </a:prstGeom>
            <a:noFill/>
            <a:ln w="12700">
              <a:gradFill flip="none" rotWithShape="1">
                <a:gsLst>
                  <a:gs pos="100000">
                    <a:srgbClr val="B4DAF1"/>
                  </a:gs>
                  <a:gs pos="0">
                    <a:srgbClr val="398EB6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gradFill>
                  <a:gsLst>
                    <a:gs pos="100000">
                      <a:srgbClr val="398EB6"/>
                    </a:gs>
                    <a:gs pos="0">
                      <a:srgbClr val="B4DAF1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676904" y="2420888"/>
              <a:ext cx="1814749" cy="2241878"/>
              <a:chOff x="504847" y="3837985"/>
              <a:chExt cx="1814749" cy="2241878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523703" y="3837985"/>
                <a:ext cx="1795893" cy="2241878"/>
              </a:xfrm>
              <a:prstGeom prst="roundRect">
                <a:avLst>
                  <a:gd name="adj" fmla="val 13094"/>
                </a:avLst>
              </a:prstGeom>
              <a:noFill/>
              <a:ln w="12700">
                <a:gradFill flip="none" rotWithShape="1">
                  <a:gsLst>
                    <a:gs pos="100000">
                      <a:srgbClr val="B4DAF1"/>
                    </a:gs>
                    <a:gs pos="0">
                      <a:srgbClr val="398EB6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gradFill>
                    <a:gsLst>
                      <a:gs pos="100000">
                        <a:srgbClr val="398EB6"/>
                      </a:gs>
                      <a:gs pos="0">
                        <a:srgbClr val="B4DAF1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04847" y="4079134"/>
                <a:ext cx="1795892" cy="111421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14630" indent="-214630">
                  <a:buFont typeface="Wingdings" pitchFamily="2" charset="2"/>
                  <a:buChar char="l"/>
                </a:pPr>
                <a:r>
                  <a:rPr lang="en-US" altLang="zh-CN" sz="1200" b="1" dirty="0">
                    <a:gradFill>
                      <a:gsLst>
                        <a:gs pos="100000">
                          <a:srgbClr val="398EB6"/>
                        </a:gs>
                        <a:gs pos="0">
                          <a:srgbClr val="B4DAF1"/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微软雅黑" pitchFamily="34" charset="-122"/>
                    <a:ea typeface="微软雅黑" pitchFamily="34" charset="-122"/>
                  </a:rPr>
                  <a:t>Administration(SurfaceBook.Models)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7276505" y="696335"/>
            <a:ext cx="1361062" cy="2211510"/>
            <a:chOff x="4989499" y="1739223"/>
            <a:chExt cx="1814749" cy="2948680"/>
          </a:xfrm>
        </p:grpSpPr>
        <p:sp>
          <p:nvSpPr>
            <p:cNvPr id="18" name="下箭头 17"/>
            <p:cNvSpPr/>
            <p:nvPr/>
          </p:nvSpPr>
          <p:spPr>
            <a:xfrm flipV="1">
              <a:off x="5503447" y="1739223"/>
              <a:ext cx="854204" cy="706802"/>
            </a:xfrm>
            <a:prstGeom prst="downArrow">
              <a:avLst/>
            </a:prstGeom>
            <a:noFill/>
            <a:ln w="12700">
              <a:gradFill flip="none" rotWithShape="1">
                <a:gsLst>
                  <a:gs pos="100000">
                    <a:srgbClr val="B4DAF1"/>
                  </a:gs>
                  <a:gs pos="0">
                    <a:srgbClr val="398EB6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gradFill>
                  <a:gsLst>
                    <a:gs pos="100000">
                      <a:srgbClr val="398EB6"/>
                    </a:gs>
                    <a:gs pos="0">
                      <a:srgbClr val="B4DAF1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989499" y="2446025"/>
              <a:ext cx="1814749" cy="2241878"/>
              <a:chOff x="504847" y="3837985"/>
              <a:chExt cx="1814749" cy="2241878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523703" y="3837985"/>
                <a:ext cx="1795893" cy="2241878"/>
              </a:xfrm>
              <a:prstGeom prst="roundRect">
                <a:avLst>
                  <a:gd name="adj" fmla="val 13094"/>
                </a:avLst>
              </a:prstGeom>
              <a:noFill/>
              <a:ln w="12700">
                <a:gradFill flip="none" rotWithShape="1">
                  <a:gsLst>
                    <a:gs pos="100000">
                      <a:srgbClr val="B4DAF1"/>
                    </a:gs>
                    <a:gs pos="0">
                      <a:srgbClr val="398EB6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>
                  <a:gradFill>
                    <a:gsLst>
                      <a:gs pos="100000">
                        <a:srgbClr val="398EB6"/>
                      </a:gs>
                      <a:gs pos="0">
                        <a:srgbClr val="B4DAF1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04847" y="4079134"/>
                <a:ext cx="1795892" cy="111421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14630" indent="-214630">
                  <a:buFont typeface="Wingdings" pitchFamily="2" charset="2"/>
                  <a:buChar char="l"/>
                </a:pPr>
                <a:r>
                  <a:rPr lang="en-US" altLang="zh-CN" sz="1200" b="1" dirty="0">
                    <a:gradFill>
                      <a:gsLst>
                        <a:gs pos="100000">
                          <a:srgbClr val="398EB6"/>
                        </a:gs>
                        <a:gs pos="0">
                          <a:srgbClr val="B4DAF1"/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微软雅黑" pitchFamily="34" charset="-122"/>
                    <a:ea typeface="微软雅黑" pitchFamily="34" charset="-122"/>
                    <a:sym typeface="+mn-ea"/>
                  </a:rPr>
                  <a:t>AdministrationDBContext(SurfaceBook.Models)</a:t>
                </a:r>
                <a:endParaRPr lang="zh-CN" altLang="en-US" sz="1200" b="1" dirty="0">
                  <a:gradFill>
                    <a:gsLst>
                      <a:gs pos="100000">
                        <a:srgbClr val="398EB6"/>
                      </a:gs>
                      <a:gs pos="0">
                        <a:srgbClr val="B4DAF1"/>
                      </a:gs>
                    </a:gsLst>
                    <a:path path="circle">
                      <a:fillToRect l="50000" t="50000" r="50000" b="50000"/>
                    </a:path>
                  </a:gra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715" y="476"/>
            <a:ext cx="9132570" cy="51777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7620" y="537686"/>
            <a:ext cx="4672489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CECFF"/>
                </a:solidFill>
              </a:rPr>
              <a:t>       [HttpPost]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[ValidateAntiForgeryToken]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public ActionResult Create(Administration administration)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{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if (ModelState.IsValid)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{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    db.Administrator.Add(administration);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    db.SaveChanges();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    return RedirectToAction("Index");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}</a:t>
            </a:r>
            <a:endParaRPr lang="zh-CN" altLang="en-US" b="1">
              <a:solidFill>
                <a:srgbClr val="CCECFF"/>
              </a:solidFill>
            </a:endParaRPr>
          </a:p>
          <a:p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return View(administration);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91" y="476"/>
            <a:ext cx="9132570" cy="51777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7620" y="537686"/>
            <a:ext cx="4672489" cy="420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CECFF"/>
                </a:solidFill>
              </a:rPr>
              <a:t>      [HttpPost]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[ValidateAntiForgeryToken]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public ActionResult Edit(Administration administration)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{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if (ModelState.IsValid)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{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    db.Entry(administration).State = EntityState.Modified;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    db.SaveChanges();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    return RedirectToAction("Index");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}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return View(administration);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715" y="476"/>
            <a:ext cx="9132570" cy="51777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7620" y="537686"/>
            <a:ext cx="4672489" cy="283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CECFF"/>
                </a:solidFill>
              </a:rPr>
              <a:t>   public ActionResult Delete(int id = 0)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{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Administration administration = db.Administrator.Find(id);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if (administration == null)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{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    return HttpNotFound();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}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return View(administration);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715" y="476"/>
            <a:ext cx="9132570" cy="51777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7620" y="240506"/>
            <a:ext cx="4672489" cy="530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CECFF"/>
                </a:solidFill>
              </a:rPr>
              <a:t>           [HttpPost, ActionName("Delete")]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[ValidateAntiForgeryToken]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public ActionResult DeleteConfirmed(int id)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{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Administration administration = db.Administrator.Find(id);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db.Administrator.Remove(administration);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db.SaveChanges();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return RedirectToAction("Index");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}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protected override void Dispose(bool disposing)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{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db.Dispose();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    base.Dispose(disposing);</a:t>
            </a:r>
            <a:endParaRPr lang="zh-CN" altLang="en-US" b="1">
              <a:solidFill>
                <a:srgbClr val="CCECFF"/>
              </a:solidFill>
            </a:endParaRPr>
          </a:p>
          <a:p>
            <a:r>
              <a:rPr lang="zh-CN" altLang="en-US" b="1">
                <a:solidFill>
                  <a:srgbClr val="CCECFF"/>
                </a:solidFill>
              </a:rPr>
              <a:t>        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99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​​ 6"/>
          <p:cNvSpPr/>
          <p:nvPr/>
        </p:nvSpPr>
        <p:spPr>
          <a:xfrm>
            <a:off x="2195736" y="3705876"/>
            <a:ext cx="1134126" cy="67210"/>
          </a:xfrm>
          <a:prstGeom prst="ellipse">
            <a:avLst/>
          </a:prstGeom>
          <a:solidFill>
            <a:srgbClr val="E5FFFE">
              <a:alpha val="83000"/>
            </a:srgbClr>
          </a:solidFill>
          <a:ln>
            <a:noFill/>
          </a:ln>
          <a:effectLst>
            <a:glow rad="787400">
              <a:schemeClr val="accent5">
                <a:satMod val="175000"/>
                <a:alpha val="51000"/>
              </a:schemeClr>
            </a:glow>
            <a:softEdge rad="0"/>
          </a:effectLst>
          <a:scene3d>
            <a:camera prst="perspectiveFront" fov="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500">
              <a:solidFill>
                <a:srgbClr val="4197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​​ 9"/>
          <p:cNvSpPr/>
          <p:nvPr/>
        </p:nvSpPr>
        <p:spPr>
          <a:xfrm>
            <a:off x="3977934" y="2870891"/>
            <a:ext cx="837000" cy="71133"/>
          </a:xfrm>
          <a:prstGeom prst="ellipse">
            <a:avLst/>
          </a:prstGeom>
          <a:solidFill>
            <a:srgbClr val="E5FFFE">
              <a:alpha val="83000"/>
            </a:srgbClr>
          </a:solidFill>
          <a:ln>
            <a:noFill/>
          </a:ln>
          <a:effectLst>
            <a:glow rad="787400">
              <a:schemeClr val="accent5">
                <a:satMod val="175000"/>
                <a:alpha val="51000"/>
              </a:schemeClr>
            </a:glow>
            <a:softEdge rad="0"/>
          </a:effectLst>
          <a:scene3d>
            <a:camera prst="perspectiveFront" fov="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5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​​ 10"/>
          <p:cNvSpPr/>
          <p:nvPr/>
        </p:nvSpPr>
        <p:spPr>
          <a:xfrm>
            <a:off x="5436156" y="2222284"/>
            <a:ext cx="540000" cy="71133"/>
          </a:xfrm>
          <a:prstGeom prst="ellipse">
            <a:avLst/>
          </a:prstGeom>
          <a:solidFill>
            <a:srgbClr val="E5FFFE">
              <a:alpha val="83000"/>
            </a:srgbClr>
          </a:solidFill>
          <a:ln>
            <a:noFill/>
          </a:ln>
          <a:effectLst>
            <a:glow rad="787400">
              <a:schemeClr val="accent5">
                <a:satMod val="175000"/>
                <a:alpha val="51000"/>
              </a:schemeClr>
            </a:glow>
            <a:softEdge rad="0"/>
          </a:effectLst>
          <a:scene3d>
            <a:camera prst="perspectiveFront" fov="0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5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0257" y="2733768"/>
            <a:ext cx="2806065" cy="469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57175" indent="-257175" defTabSz="685800">
              <a:buFont typeface="Arial" pitchFamily="34" charset="0"/>
              <a:buChar char="•"/>
              <a:defRPr/>
            </a:pPr>
            <a:r>
              <a:rPr lang="en-US" altLang="zh-CN" sz="1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 YOU HAVE ANY QUESTIONS</a:t>
            </a:r>
            <a:endParaRPr lang="en-US" altLang="zh-CN" sz="12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7175" indent="-257175" defTabSz="685800">
              <a:buFont typeface="Arial" pitchFamily="34" charset="0"/>
              <a:buChar char="•"/>
              <a:defRPr/>
            </a:pPr>
            <a:r>
              <a:rPr lang="en-US" altLang="zh-CN" sz="1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CLICK ME TO HELP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76762" y="3491322"/>
            <a:ext cx="2489200" cy="5327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57175" indent="-257175" defTabSz="685800">
              <a:buFont typeface="Arial" pitchFamily="34" charset="0"/>
              <a:buChar char="•"/>
              <a:defRPr/>
            </a:pPr>
            <a:r>
              <a:rPr lang="en-US" altLang="zh-CN" sz="135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 ARE PROFESSIONAL</a:t>
            </a:r>
            <a:endParaRPr lang="en-US" altLang="zh-CN" sz="135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7175" indent="-257175" defTabSz="685800">
              <a:buFont typeface="Arial" pitchFamily="34" charset="0"/>
              <a:buChar char="•"/>
              <a:defRPr/>
            </a:pPr>
            <a:r>
              <a:rPr lang="en-US" altLang="zh-CN" sz="135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ONLINE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1151" y="2031690"/>
            <a:ext cx="1338580" cy="4387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57175" indent="-257175" defTabSz="685800">
              <a:buFont typeface="Arial" pitchFamily="34" charset="0"/>
              <a:buChar char="•"/>
              <a:defRPr/>
            </a:pPr>
            <a:r>
              <a:rPr lang="en-US" altLang="zh-CN" sz="105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FEEDBACK</a:t>
            </a:r>
            <a:endParaRPr lang="en-US" altLang="zh-CN" sz="105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7175" indent="-257175" defTabSz="685800">
              <a:buFont typeface="Arial" pitchFamily="34" charset="0"/>
              <a:buChar char="•"/>
              <a:defRPr/>
            </a:pPr>
            <a:r>
              <a:rPr lang="en-US" altLang="zh-CN" sz="105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CONTACT US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033588" y="1762125"/>
            <a:ext cx="1458516" cy="1835944"/>
            <a:chOff x="1187450" y="2349500"/>
            <a:chExt cx="1944688" cy="2447925"/>
          </a:xfrm>
        </p:grpSpPr>
        <p:sp>
          <p:nvSpPr>
            <p:cNvPr id="4" name="椭圆​​ 2"/>
            <p:cNvSpPr/>
            <p:nvPr/>
          </p:nvSpPr>
          <p:spPr>
            <a:xfrm>
              <a:off x="1187450" y="2349500"/>
              <a:ext cx="1944688" cy="2447925"/>
            </a:xfrm>
            <a:custGeom>
              <a:avLst/>
              <a:gdLst/>
              <a:ahLst/>
              <a:cxnLst/>
              <a:rect l="l" t="t" r="r" b="b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矩形​​ 16"/>
            <p:cNvSpPr>
              <a:spLocks noChangeArrowheads="1"/>
            </p:cNvSpPr>
            <p:nvPr/>
          </p:nvSpPr>
          <p:spPr bwMode="auto">
            <a:xfrm>
              <a:off x="1498335" y="2960688"/>
              <a:ext cx="1380067" cy="425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ABOUTUS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867546" y="1482329"/>
            <a:ext cx="1094979" cy="1359694"/>
            <a:chOff x="3632729" y="1976438"/>
            <a:chExt cx="1459971" cy="1812925"/>
          </a:xfrm>
        </p:grpSpPr>
        <p:sp>
          <p:nvSpPr>
            <p:cNvPr id="5" name="椭圆​​ 2"/>
            <p:cNvSpPr/>
            <p:nvPr/>
          </p:nvSpPr>
          <p:spPr>
            <a:xfrm>
              <a:off x="3652838" y="1976438"/>
              <a:ext cx="1439862" cy="1812925"/>
            </a:xfrm>
            <a:custGeom>
              <a:avLst/>
              <a:gdLst/>
              <a:ahLst/>
              <a:cxnLst/>
              <a:rect l="l" t="t" r="r" b="b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矩形​​ 17"/>
            <p:cNvSpPr>
              <a:spLocks noChangeArrowheads="1"/>
            </p:cNvSpPr>
            <p:nvPr/>
          </p:nvSpPr>
          <p:spPr bwMode="auto">
            <a:xfrm>
              <a:off x="3632729" y="2420938"/>
              <a:ext cx="1456266" cy="382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ASSISTANCE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279588" y="1275160"/>
            <a:ext cx="855345" cy="956072"/>
            <a:chOff x="5515450" y="1700213"/>
            <a:chExt cx="1140460" cy="1274762"/>
          </a:xfrm>
        </p:grpSpPr>
        <p:sp>
          <p:nvSpPr>
            <p:cNvPr id="6" name="椭圆​​ 2"/>
            <p:cNvSpPr/>
            <p:nvPr/>
          </p:nvSpPr>
          <p:spPr>
            <a:xfrm>
              <a:off x="5580063" y="1700213"/>
              <a:ext cx="1012825" cy="1274762"/>
            </a:xfrm>
            <a:custGeom>
              <a:avLst/>
              <a:gdLst/>
              <a:ahLst/>
              <a:cxnLst/>
              <a:rect l="l" t="t" r="r" b="b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​​ 18"/>
            <p:cNvSpPr>
              <a:spLocks noChangeArrowheads="1"/>
            </p:cNvSpPr>
            <p:nvPr/>
          </p:nvSpPr>
          <p:spPr bwMode="auto">
            <a:xfrm>
              <a:off x="5515450" y="1951038"/>
              <a:ext cx="1140460" cy="361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CONTACT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 dirty="0"/>
              <a:t>FEEDBACK&amp;CONTACT-ARTHUR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74">
        <p14:flythrough hasBounce="1"/>
      </p:transition>
    </mc:Choice>
    <mc:Fallback>
      <p:transition spd="slow" advTm="50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 descr="QQ图片201601071647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260" y="47625"/>
            <a:ext cx="9058275" cy="50584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8465" cy="51435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251520" y="195486"/>
            <a:ext cx="82296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2800" b="1" kern="120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solidFill>
                  <a:schemeClr val="tx1"/>
                </a:solidFill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  <a:cs typeface="+mn-cs"/>
              </a:defRPr>
            </a:lvl1pPr>
          </a:lstStyle>
          <a:p>
            <a:pPr algn="r"/>
            <a:r>
              <a:rPr lang="en-US" altLang="zh-CN" dirty="0"/>
              <a:t>Ultimate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4211955" y="843915"/>
            <a:ext cx="464947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2800" b="1" kern="120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solidFill>
                  <a:schemeClr val="tx1"/>
                </a:solidFill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  <a:cs typeface="+mn-cs"/>
              </a:defRPr>
            </a:lvl1pPr>
          </a:lstStyle>
          <a:p>
            <a:pPr algn="r"/>
            <a:r>
              <a:rPr lang="en-US" altLang="zh-CN">
                <a:sym typeface="+mn-ea"/>
              </a:rPr>
              <a:t>Surface Book</a:t>
            </a:r>
            <a:endParaRPr lang="zh-CN" altLang="en-US" dirty="0"/>
          </a:p>
        </p:txBody>
      </p:sp>
      <p:pic>
        <p:nvPicPr>
          <p:cNvPr id="7" name="图片 6" descr="01-P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56100" y="1419860"/>
            <a:ext cx="4672965" cy="2396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98">
        <p:fade/>
      </p:transition>
    </mc:Choice>
    <mc:Fallback>
      <p:transition spd="med" advTm="2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 descr="QQ图片201601071647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0480" y="725805"/>
            <a:ext cx="9150985" cy="4381500"/>
          </a:xfrm>
          <a:prstGeom prst="rect">
            <a:avLst/>
          </a:prstGeom>
        </p:spPr>
      </p:pic>
      <p:pic>
        <p:nvPicPr>
          <p:cNvPr id="4" name="图片 3" descr="QQ截图201601071651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985" y="53340"/>
            <a:ext cx="9147175" cy="7207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385" y="6985"/>
            <a:ext cx="9114155" cy="51009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 descr="QQ图片201601071647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8585" y="771525"/>
            <a:ext cx="9246235" cy="4390390"/>
          </a:xfrm>
          <a:prstGeom prst="rect">
            <a:avLst/>
          </a:prstGeom>
        </p:spPr>
      </p:pic>
      <p:pic>
        <p:nvPicPr>
          <p:cNvPr id="4" name="图片 3" descr="QQ截图201601071651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2715" y="1905"/>
            <a:ext cx="9277350" cy="80454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/>
              <a:t>CODE SNIPPET HELP-ARTHUR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7950" y="699770"/>
            <a:ext cx="8388350" cy="411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&lt;body&gt;    &lt;h2 style="font-size:25px;color:lightblue;font-family:'Microsoft YaHei'"&gt;Feedback&lt;/h2&gt;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&lt;p style="font-size:15px;color:lightblue;font-family:'Microsoft YaHei'"&gt;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We strives to bring the best personal computing experience to students, 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educators, creative professionals and consumers around the world through 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its innovative hardware, software and Internet offerings. We welcomes your 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feedback on its products. Begin by selecting a product below.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&lt;/p&gt;&lt;br /&gt;    &lt;table style="width:30%;  "&gt;        &lt;tr&gt;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&lt;td style="font-size: 15px; color: lightblue; font-family: 'Microsoft YaHei'"&gt; Name: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&lt;input id="Text1" type="text" /&gt;  &lt;/td&gt;  &lt;/tr&gt;    &lt;tr&gt;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&lt;td style="font-size: 15px; color: lightblue; font-family: 'Microsoft YaHei'"&gt;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Email:&lt;input id="Text2" type="text" /&gt;       &lt;/td&gt;    &lt;/tr&gt;        &lt;tr&gt;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&lt;td style="font-size: 15px; color: lightblue; font-family: 'Microsoft YaHei'"&gt;  PhoneNumber: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&lt;input id="Text4" type="text" /&gt;      &lt;/td&gt;      &lt;/tr&gt;       &lt;tr&gt;        &lt;td style="font-size: 15px; color: lightblue; font-family: 'Microsoft YaHei'"&gt;            Your Suggestion:            &lt;/td&gt;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&lt;/tr&gt;        &lt;tr&gt;           &lt;td&gt;         &lt;textarea id="TextArea1" rows="6" cols="5"&gt;&lt;/textarea&gt;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        &lt;br /&gt;           &lt;input style="background-color:dodgerblue;" id="Submit1" type="submit" value="submit" onclick="location='Thanks'" /&gt;&lt;br /&gt;        &lt;/td&gt;     &lt;/tr&gt;    &lt;/table&gt;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&lt;p style="font-size:25px;color:red;font-family:'Microsoft YaHei'"&gt;Please read our Unsolicited Idea Submission Policy before you send us your feedback.&lt;/p&gt;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&lt;/body&gt;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&lt;/html&gt;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/>
              <a:t>CODE SNIPPET ABOUT-ARTHUR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7950" y="699770"/>
            <a:ext cx="8388350" cy="411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Dear customers friends: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Our main XX series of online stores, the province exclusive agent! Ensure the quality, style is great!&lt;br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Price concessions! Hope the broad masses of friends to give support! Thank you very much!&lt;br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1, thank you for coming, new store opening, integrity management, small profits income, preferential.&lt;br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2, welcome to our shop, our solemn promise here, our products are quality goods, please rest assured purchase, 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false one penalty ten.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3, we by the good faith management, customer satisfaction as our tenet. We mainly deal in XX products, welcome to buy.&lt;br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Our commitment: 100% brand new authentic guarantee! Goods sold by all for new quality goods, we guarantee the quality of&lt;br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the product and the brand quality goods quality is quite normal, in view of the particularity of online shopping,&lt;br /&gt; 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please understand ~ thank you!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Four, receiving the statement: please make sure that when receiving and Courier out face to face 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good can be accepted, if others are signed, we also as I sign for it, to sign for them later have what problem, whose&lt;br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responsibility is difficult to determine, so to sign the approval items in good condition, hope everybody buyers carefully check,&lt;br /&gt;</a:t>
            </a:r>
            <a:endParaRPr lang="zh-CN" altLang="en-US" sz="1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charset="0"/>
              <a:ea typeface="宋体" charset="0"/>
            </a:endParaRPr>
          </a:p>
          <a:p>
            <a:r>
              <a:rPr lang="zh-CN" altLang="en-US" sz="1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charset="0"/>
                <a:ea typeface="宋体" charset="0"/>
              </a:rPr>
              <a:t>        thank you!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2663788" y="2067694"/>
            <a:ext cx="3816424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2800" b="1" kern="1200">
                <a:ln w="12700">
                  <a:gradFill flip="none" rotWithShape="1">
                    <a:gsLst>
                      <a:gs pos="0">
                        <a:srgbClr val="E5FFFF"/>
                      </a:gs>
                      <a:gs pos="100000">
                        <a:srgbClr val="6AD8FF"/>
                      </a:gs>
                    </a:gsLst>
                    <a:lin ang="18900000" scaled="1"/>
                    <a:tileRect/>
                  </a:gradFill>
                </a:ln>
                <a:solidFill>
                  <a:schemeClr val="tx1"/>
                </a:solidFill>
                <a:effectLst>
                  <a:glow rad="139700">
                    <a:srgbClr val="6AD8FF">
                      <a:alpha val="39000"/>
                    </a:srgbClr>
                  </a:glo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  <a:cs typeface="+mn-cs"/>
              </a:defRPr>
            </a:lvl1pPr>
          </a:lstStyle>
          <a:p>
            <a:pPr algn="ctr"/>
            <a:r>
              <a:rPr lang="en-US" altLang="zh-CN" sz="7200" dirty="0" smtClean="0"/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331640" y="987574"/>
            <a:ext cx="6394598" cy="3287052"/>
            <a:chOff x="2212715" y="1300922"/>
            <a:chExt cx="4573511" cy="2350948"/>
          </a:xfrm>
        </p:grpSpPr>
        <p:grpSp>
          <p:nvGrpSpPr>
            <p:cNvPr id="2" name="组合 1"/>
            <p:cNvGrpSpPr/>
            <p:nvPr/>
          </p:nvGrpSpPr>
          <p:grpSpPr>
            <a:xfrm>
              <a:off x="2774017" y="2261422"/>
              <a:ext cx="3395356" cy="409208"/>
              <a:chOff x="2218401" y="3008663"/>
              <a:chExt cx="4527141" cy="545610"/>
            </a:xfrm>
          </p:grpSpPr>
          <p:cxnSp>
            <p:nvCxnSpPr>
              <p:cNvPr id="3" name="AutoShape 12"/>
              <p:cNvCxnSpPr>
                <a:cxnSpLocks noChangeAspect="1" noChangeShapeType="1"/>
                <a:stCxn id="7" idx="2"/>
              </p:cNvCxnSpPr>
              <p:nvPr/>
            </p:nvCxnSpPr>
            <p:spPr bwMode="auto">
              <a:xfrm rot="5400000">
                <a:off x="4336888" y="3281637"/>
                <a:ext cx="545271" cy="0"/>
              </a:xfrm>
              <a:prstGeom prst="straightConnector1">
                <a:avLst/>
              </a:prstGeom>
              <a:noFill/>
              <a:ln w="12700" cap="flat" cmpd="sng">
                <a:gradFill flip="none" rotWithShape="1">
                  <a:gsLst>
                    <a:gs pos="0">
                      <a:srgbClr val="398EB6"/>
                    </a:gs>
                    <a:gs pos="100000">
                      <a:srgbClr val="B4DAF1"/>
                    </a:gs>
                  </a:gsLst>
                  <a:lin ang="0" scaled="1"/>
                  <a:tileRect/>
                </a:gradFill>
                <a:round/>
              </a:ln>
              <a:effectLst/>
            </p:spPr>
          </p:cxnSp>
          <p:cxnSp>
            <p:nvCxnSpPr>
              <p:cNvPr id="4" name="AutoShape 13"/>
              <p:cNvCxnSpPr>
                <a:cxnSpLocks noChangeAspect="1" noChangeShapeType="1"/>
                <a:stCxn id="7" idx="2"/>
              </p:cNvCxnSpPr>
              <p:nvPr/>
            </p:nvCxnSpPr>
            <p:spPr bwMode="auto">
              <a:xfrm rot="5400000">
                <a:off x="3141327" y="2086076"/>
                <a:ext cx="545271" cy="2391123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>
                <a:gradFill flip="none" rotWithShape="1">
                  <a:gsLst>
                    <a:gs pos="0">
                      <a:srgbClr val="398EB6"/>
                    </a:gs>
                    <a:gs pos="100000">
                      <a:srgbClr val="B4DAF1"/>
                    </a:gs>
                  </a:gsLst>
                  <a:lin ang="0" scaled="1"/>
                  <a:tileRect/>
                </a:gradFill>
                <a:round/>
              </a:ln>
              <a:effectLst/>
            </p:spPr>
          </p:cxnSp>
          <p:cxnSp>
            <p:nvCxnSpPr>
              <p:cNvPr id="5" name="AutoShape 14"/>
              <p:cNvCxnSpPr>
                <a:cxnSpLocks noChangeAspect="1" noChangeShapeType="1"/>
                <a:stCxn id="7" idx="2"/>
              </p:cNvCxnSpPr>
              <p:nvPr/>
            </p:nvCxnSpPr>
            <p:spPr bwMode="auto">
              <a:xfrm rot="16200000" flipH="1">
                <a:off x="5405024" y="2213416"/>
                <a:ext cx="545271" cy="213576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>
                <a:gradFill flip="none" rotWithShape="1">
                  <a:gsLst>
                    <a:gs pos="0">
                      <a:srgbClr val="398EB6"/>
                    </a:gs>
                    <a:gs pos="100000">
                      <a:srgbClr val="B4DAF1"/>
                    </a:gs>
                  </a:gsLst>
                  <a:lin ang="0" scaled="1"/>
                  <a:tileRect/>
                </a:gradFill>
                <a:round/>
              </a:ln>
              <a:effectLst/>
            </p:spPr>
          </p:cxnSp>
        </p:grpSp>
        <p:grpSp>
          <p:nvGrpSpPr>
            <p:cNvPr id="6" name="组合 5"/>
            <p:cNvGrpSpPr/>
            <p:nvPr/>
          </p:nvGrpSpPr>
          <p:grpSpPr>
            <a:xfrm>
              <a:off x="4007200" y="1300922"/>
              <a:ext cx="1198565" cy="957099"/>
              <a:chOff x="5115103" y="1513385"/>
              <a:chExt cx="1598087" cy="1276132"/>
            </a:xfrm>
          </p:grpSpPr>
          <p:sp>
            <p:nvSpPr>
              <p:cNvPr id="7" name="AutoShape 5"/>
              <p:cNvSpPr>
                <a:spLocks noChangeAspect="1" noChangeArrowheads="1"/>
              </p:cNvSpPr>
              <p:nvPr/>
            </p:nvSpPr>
            <p:spPr bwMode="auto">
              <a:xfrm>
                <a:off x="5126676" y="1905569"/>
                <a:ext cx="1561083" cy="883948"/>
              </a:xfrm>
              <a:prstGeom prst="roundRect">
                <a:avLst>
                  <a:gd name="adj" fmla="val 5657"/>
                </a:avLst>
              </a:prstGeom>
              <a:noFill/>
              <a:ln w="12700">
                <a:gradFill flip="none" rotWithShape="1">
                  <a:gsLst>
                    <a:gs pos="100000">
                      <a:srgbClr val="B4DAF1"/>
                    </a:gs>
                    <a:gs pos="0">
                      <a:srgbClr val="398EB6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1350" b="1" dirty="0">
                    <a:gradFill>
                      <a:gsLst>
                        <a:gs pos="100000">
                          <a:srgbClr val="398EB6"/>
                        </a:gs>
                        <a:gs pos="0">
                          <a:srgbClr val="B4DAF1"/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微软雅黑" pitchFamily="34" charset="-122"/>
                    <a:ea typeface="微软雅黑" pitchFamily="34" charset="-122"/>
                  </a:rPr>
                  <a:t>MANAGE</a:t>
                </a: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5115103" y="1513385"/>
                <a:ext cx="1598087" cy="350489"/>
              </a:xfrm>
              <a:prstGeom prst="roundRect">
                <a:avLst/>
              </a:prstGeom>
              <a:noFill/>
              <a:ln w="12700">
                <a:gradFill flip="none" rotWithShape="1">
                  <a:gsLst>
                    <a:gs pos="100000">
                      <a:srgbClr val="B4DAF1"/>
                    </a:gs>
                    <a:gs pos="0">
                      <a:srgbClr val="398EB6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b="1" dirty="0">
                    <a:gradFill>
                      <a:gsLst>
                        <a:gs pos="100000">
                          <a:srgbClr val="398EB6"/>
                        </a:gs>
                        <a:gs pos="0">
                          <a:srgbClr val="B4DAF1"/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微软雅黑" pitchFamily="34" charset="-122"/>
                    <a:ea typeface="微软雅黑" pitchFamily="34" charset="-122"/>
                  </a:rPr>
                  <a:t>LISA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587661" y="2694771"/>
              <a:ext cx="1198565" cy="957099"/>
              <a:chOff x="7222385" y="3371850"/>
              <a:chExt cx="1598087" cy="1276132"/>
            </a:xfrm>
          </p:grpSpPr>
          <p:sp>
            <p:nvSpPr>
              <p:cNvPr id="1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7233958" y="3764034"/>
                <a:ext cx="1561083" cy="883948"/>
              </a:xfrm>
              <a:prstGeom prst="roundRect">
                <a:avLst>
                  <a:gd name="adj" fmla="val 5657"/>
                </a:avLst>
              </a:prstGeom>
              <a:noFill/>
              <a:ln w="12700">
                <a:gradFill flip="none" rotWithShape="1">
                  <a:gsLst>
                    <a:gs pos="100000">
                      <a:srgbClr val="B4DAF1"/>
                    </a:gs>
                    <a:gs pos="0">
                      <a:srgbClr val="398EB6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1350" b="1" dirty="0">
                    <a:gradFill>
                      <a:gsLst>
                        <a:gs pos="100000">
                          <a:srgbClr val="398EB6"/>
                        </a:gs>
                        <a:gs pos="0">
                          <a:srgbClr val="B4DAF1"/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微软雅黑" pitchFamily="34" charset="-122"/>
                    <a:ea typeface="微软雅黑" pitchFamily="34" charset="-122"/>
                  </a:rPr>
                  <a:t>FEEDBACK</a:t>
                </a: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7222385" y="3371850"/>
                <a:ext cx="1598087" cy="350489"/>
              </a:xfrm>
              <a:prstGeom prst="roundRect">
                <a:avLst/>
              </a:prstGeom>
              <a:noFill/>
              <a:ln w="12700">
                <a:gradFill flip="none" rotWithShape="1">
                  <a:gsLst>
                    <a:gs pos="100000">
                      <a:srgbClr val="B4DAF1"/>
                    </a:gs>
                    <a:gs pos="0">
                      <a:srgbClr val="398EB6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b="1" dirty="0">
                    <a:gradFill>
                      <a:gsLst>
                        <a:gs pos="100000">
                          <a:srgbClr val="398EB6"/>
                        </a:gs>
                        <a:gs pos="0">
                          <a:srgbClr val="B4DAF1"/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微软雅黑" pitchFamily="34" charset="-122"/>
                    <a:ea typeface="微软雅黑" pitchFamily="34" charset="-122"/>
                  </a:rPr>
                  <a:t>ARTHUR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3978866" y="2663500"/>
              <a:ext cx="1198565" cy="957099"/>
              <a:chOff x="5077325" y="3330155"/>
              <a:chExt cx="1598087" cy="1276132"/>
            </a:xfrm>
          </p:grpSpPr>
          <p:sp>
            <p:nvSpPr>
              <p:cNvPr id="13" name="AutoShape 5"/>
              <p:cNvSpPr>
                <a:spLocks noChangeAspect="1" noChangeArrowheads="1"/>
              </p:cNvSpPr>
              <p:nvPr/>
            </p:nvSpPr>
            <p:spPr bwMode="auto">
              <a:xfrm>
                <a:off x="5088898" y="3722339"/>
                <a:ext cx="1561083" cy="883948"/>
              </a:xfrm>
              <a:prstGeom prst="roundRect">
                <a:avLst>
                  <a:gd name="adj" fmla="val 5657"/>
                </a:avLst>
              </a:prstGeom>
              <a:noFill/>
              <a:ln w="12700">
                <a:gradFill flip="none" rotWithShape="1">
                  <a:gsLst>
                    <a:gs pos="100000">
                      <a:srgbClr val="B4DAF1"/>
                    </a:gs>
                    <a:gs pos="0">
                      <a:srgbClr val="398EB6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1350" b="1" dirty="0">
                    <a:gradFill>
                      <a:gsLst>
                        <a:gs pos="100000">
                          <a:srgbClr val="398EB6"/>
                        </a:gs>
                        <a:gs pos="0">
                          <a:srgbClr val="B4DAF1"/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微软雅黑" pitchFamily="34" charset="-122"/>
                    <a:ea typeface="微软雅黑" pitchFamily="34" charset="-122"/>
                  </a:rPr>
                  <a:t>PRODUCTS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5077325" y="3330155"/>
                <a:ext cx="1598087" cy="350489"/>
              </a:xfrm>
              <a:prstGeom prst="roundRect">
                <a:avLst/>
              </a:prstGeom>
              <a:noFill/>
              <a:ln w="12700">
                <a:gradFill flip="none" rotWithShape="1">
                  <a:gsLst>
                    <a:gs pos="100000">
                      <a:srgbClr val="B4DAF1"/>
                    </a:gs>
                    <a:gs pos="0">
                      <a:srgbClr val="398EB6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b="1" dirty="0">
                    <a:gradFill>
                      <a:gsLst>
                        <a:gs pos="100000">
                          <a:srgbClr val="398EB6"/>
                        </a:gs>
                        <a:gs pos="0">
                          <a:srgbClr val="B4DAF1"/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微软雅黑" pitchFamily="34" charset="-122"/>
                    <a:ea typeface="微软雅黑" pitchFamily="34" charset="-122"/>
                  </a:rPr>
                  <a:t>EMILY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212715" y="2666009"/>
              <a:ext cx="1198565" cy="957099"/>
              <a:chOff x="2722457" y="3333500"/>
              <a:chExt cx="1598087" cy="1276132"/>
            </a:xfrm>
          </p:grpSpPr>
          <p:sp>
            <p:nvSpPr>
              <p:cNvPr id="16" name="AutoShape 5"/>
              <p:cNvSpPr>
                <a:spLocks noChangeAspect="1" noChangeArrowheads="1"/>
              </p:cNvSpPr>
              <p:nvPr/>
            </p:nvSpPr>
            <p:spPr bwMode="auto">
              <a:xfrm>
                <a:off x="2734030" y="3725684"/>
                <a:ext cx="1561083" cy="883948"/>
              </a:xfrm>
              <a:prstGeom prst="roundRect">
                <a:avLst>
                  <a:gd name="adj" fmla="val 5657"/>
                </a:avLst>
              </a:prstGeom>
              <a:noFill/>
              <a:ln w="12700">
                <a:gradFill flip="none" rotWithShape="1">
                  <a:gsLst>
                    <a:gs pos="100000">
                      <a:srgbClr val="B4DAF1"/>
                    </a:gs>
                    <a:gs pos="0">
                      <a:srgbClr val="398EB6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1350" b="1" dirty="0">
                    <a:gradFill>
                      <a:gsLst>
                        <a:gs pos="100000">
                          <a:srgbClr val="398EB6"/>
                        </a:gs>
                        <a:gs pos="0">
                          <a:srgbClr val="B4DAF1"/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微软雅黑" pitchFamily="34" charset="-122"/>
                    <a:ea typeface="微软雅黑" pitchFamily="34" charset="-122"/>
                  </a:rPr>
                  <a:t>LOGIN&amp;REGISTER</a:t>
                </a: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2722457" y="3333500"/>
                <a:ext cx="1598087" cy="350489"/>
              </a:xfrm>
              <a:prstGeom prst="roundRect">
                <a:avLst/>
              </a:prstGeom>
              <a:noFill/>
              <a:ln w="12700">
                <a:gradFill flip="none" rotWithShape="1">
                  <a:gsLst>
                    <a:gs pos="100000">
                      <a:srgbClr val="B4DAF1"/>
                    </a:gs>
                    <a:gs pos="0">
                      <a:srgbClr val="398EB6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350" b="1" dirty="0">
                    <a:gradFill>
                      <a:gsLst>
                        <a:gs pos="100000">
                          <a:srgbClr val="398EB6"/>
                        </a:gs>
                        <a:gs pos="0">
                          <a:srgbClr val="B4DAF1"/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atin typeface="微软雅黑" pitchFamily="34" charset="-122"/>
                    <a:ea typeface="微软雅黑" pitchFamily="34" charset="-122"/>
                  </a:rPr>
                  <a:t>ROSE</a:t>
                </a:r>
              </a:p>
            </p:txBody>
          </p:sp>
        </p:grpSp>
      </p:grp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 dirty="0"/>
              <a:t>ASSIGNMENT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3202">
        <p14:flythrough hasBounce="1"/>
      </p:transition>
    </mc:Choice>
    <mc:Fallback>
      <p:transition spd="slow" advTm="32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​​ 8"/>
          <p:cNvSpPr/>
          <p:nvPr/>
        </p:nvSpPr>
        <p:spPr>
          <a:xfrm>
            <a:off x="1601391" y="2715989"/>
            <a:ext cx="2700338" cy="314325"/>
          </a:xfrm>
          <a:prstGeom prst="roundRect">
            <a:avLst/>
          </a:pr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/>
              <a:t>NAME</a:t>
            </a:r>
          </a:p>
        </p:txBody>
      </p:sp>
      <p:sp>
        <p:nvSpPr>
          <p:cNvPr id="24" name="圆角矩形​​ 10"/>
          <p:cNvSpPr/>
          <p:nvPr/>
        </p:nvSpPr>
        <p:spPr>
          <a:xfrm>
            <a:off x="1601391" y="3147814"/>
            <a:ext cx="2700338" cy="315516"/>
          </a:xfrm>
          <a:prstGeom prst="roundRect">
            <a:avLst/>
          </a:pr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/>
              <a:t>PASSWORD</a:t>
            </a:r>
          </a:p>
        </p:txBody>
      </p:sp>
      <p:sp>
        <p:nvSpPr>
          <p:cNvPr id="25" name="圆角矩形​​ 12"/>
          <p:cNvSpPr/>
          <p:nvPr/>
        </p:nvSpPr>
        <p:spPr>
          <a:xfrm>
            <a:off x="1601391" y="3552379"/>
            <a:ext cx="2700338" cy="315515"/>
          </a:xfrm>
          <a:prstGeom prst="roundRect">
            <a:avLst/>
          </a:pr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/>
              <a:t>...</a:t>
            </a:r>
          </a:p>
        </p:txBody>
      </p:sp>
      <p:sp>
        <p:nvSpPr>
          <p:cNvPr id="28" name="圆角矩形​​ 17"/>
          <p:cNvSpPr/>
          <p:nvPr/>
        </p:nvSpPr>
        <p:spPr>
          <a:xfrm>
            <a:off x="4838700" y="2715989"/>
            <a:ext cx="2700338" cy="314325"/>
          </a:xfrm>
          <a:prstGeom prst="roundRect">
            <a:avLst/>
          </a:pr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/>
              <a:t>ADMIN</a:t>
            </a:r>
          </a:p>
        </p:txBody>
      </p:sp>
      <p:sp>
        <p:nvSpPr>
          <p:cNvPr id="29" name="圆角矩形​​ 18"/>
          <p:cNvSpPr/>
          <p:nvPr/>
        </p:nvSpPr>
        <p:spPr>
          <a:xfrm>
            <a:off x="4838700" y="3147814"/>
            <a:ext cx="2700338" cy="315516"/>
          </a:xfrm>
          <a:prstGeom prst="roundRect">
            <a:avLst/>
          </a:pr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/>
              <a:t>123123</a:t>
            </a:r>
          </a:p>
        </p:txBody>
      </p:sp>
      <p:sp>
        <p:nvSpPr>
          <p:cNvPr id="30" name="圆角矩形​​ 19"/>
          <p:cNvSpPr/>
          <p:nvPr/>
        </p:nvSpPr>
        <p:spPr>
          <a:xfrm>
            <a:off x="4838700" y="3552379"/>
            <a:ext cx="2700338" cy="315515"/>
          </a:xfrm>
          <a:prstGeom prst="roundRect">
            <a:avLst/>
          </a:prstGeom>
          <a:solidFill>
            <a:srgbClr val="45B1D2">
              <a:alpha val="20000"/>
            </a:srgb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/>
              <a:t>...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01391" y="1203598"/>
            <a:ext cx="2700338" cy="1373029"/>
            <a:chOff x="611188" y="1700213"/>
            <a:chExt cx="3600450" cy="1830705"/>
          </a:xfrm>
        </p:grpSpPr>
        <p:sp>
          <p:nvSpPr>
            <p:cNvPr id="18" name="圆角矩形​​ 6"/>
            <p:cNvSpPr/>
            <p:nvPr/>
          </p:nvSpPr>
          <p:spPr>
            <a:xfrm>
              <a:off x="611188" y="1700213"/>
              <a:ext cx="3600450" cy="1800225"/>
            </a:xfrm>
            <a:prstGeom prst="roundRect">
              <a:avLst>
                <a:gd name="adj" fmla="val 9948"/>
              </a:avLst>
            </a:pr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​​ 20"/>
            <p:cNvSpPr>
              <a:spLocks noChangeArrowheads="1"/>
            </p:cNvSpPr>
            <p:nvPr/>
          </p:nvSpPr>
          <p:spPr bwMode="auto">
            <a:xfrm>
              <a:off x="2205618" y="3043238"/>
              <a:ext cx="413173" cy="48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</a:p>
          </p:txBody>
        </p:sp>
        <p:sp>
          <p:nvSpPr>
            <p:cNvPr id="33" name="矩形​​ 22"/>
            <p:cNvSpPr>
              <a:spLocks noChangeArrowheads="1"/>
            </p:cNvSpPr>
            <p:nvPr/>
          </p:nvSpPr>
          <p:spPr bwMode="auto">
            <a:xfrm>
              <a:off x="1473309" y="2339976"/>
              <a:ext cx="1876213" cy="578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2100" kern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REGISTER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38700" y="1203598"/>
            <a:ext cx="2700338" cy="1373029"/>
            <a:chOff x="4927600" y="1700213"/>
            <a:chExt cx="3600450" cy="1830705"/>
          </a:xfrm>
        </p:grpSpPr>
        <p:sp>
          <p:nvSpPr>
            <p:cNvPr id="26" name="圆角矩形​​ 14"/>
            <p:cNvSpPr/>
            <p:nvPr/>
          </p:nvSpPr>
          <p:spPr>
            <a:xfrm>
              <a:off x="4927600" y="1700213"/>
              <a:ext cx="3600450" cy="1800225"/>
            </a:xfrm>
            <a:prstGeom prst="roundRect">
              <a:avLst>
                <a:gd name="adj" fmla="val 9948"/>
              </a:avLst>
            </a:prstGeom>
            <a:solidFill>
              <a:srgbClr val="45B1D2">
                <a:alpha val="20000"/>
              </a:srgbClr>
            </a:solidFill>
            <a:ln>
              <a:gradFill flip="none" rotWithShape="1">
                <a:gsLst>
                  <a:gs pos="0">
                    <a:srgbClr val="A3F2FD"/>
                  </a:gs>
                  <a:gs pos="100000">
                    <a:srgbClr val="45B1D2"/>
                  </a:gs>
                </a:gsLst>
                <a:lin ang="2700000" scaled="1"/>
                <a:tileRect/>
              </a:gradFill>
            </a:ln>
            <a:effectLst>
              <a:glow rad="139700">
                <a:schemeClr val="accent5">
                  <a:satMod val="17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​​ 21"/>
            <p:cNvSpPr>
              <a:spLocks noChangeArrowheads="1"/>
            </p:cNvSpPr>
            <p:nvPr/>
          </p:nvSpPr>
          <p:spPr bwMode="auto">
            <a:xfrm>
              <a:off x="6520443" y="3043238"/>
              <a:ext cx="413173" cy="48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</a:p>
          </p:txBody>
        </p:sp>
        <p:sp>
          <p:nvSpPr>
            <p:cNvPr id="35" name="矩形​​ 23"/>
            <p:cNvSpPr>
              <a:spLocks noChangeArrowheads="1"/>
            </p:cNvSpPr>
            <p:nvPr/>
          </p:nvSpPr>
          <p:spPr bwMode="auto">
            <a:xfrm>
              <a:off x="5975140" y="2339976"/>
              <a:ext cx="1505373" cy="578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21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ADMIN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1520" y="198016"/>
            <a:ext cx="8229600" cy="518160"/>
          </a:xfrm>
        </p:spPr>
        <p:txBody>
          <a:bodyPr/>
          <a:lstStyle/>
          <a:p>
            <a:r>
              <a:rPr lang="en-US" altLang="zh-CN" dirty="0"/>
              <a:t>REGISTER&amp;ADMIN-ROSE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3595">
        <p14:flythrough hasBounce="1"/>
      </p:transition>
    </mc:Choice>
    <mc:Fallback>
      <p:transition spd="slow" advTm="35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  <p:bldP spid="25" grpId="0" bldLvl="0" animBg="1"/>
      <p:bldP spid="28" grpId="0" bldLvl="0" animBg="1"/>
      <p:bldP spid="29" grpId="0" bldLvl="0" animBg="1"/>
      <p:bldP spid="3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39502"/>
            <a:ext cx="9144000" cy="45365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QQ截图2016010715533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4605" y="24130"/>
            <a:ext cx="9147175" cy="5123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QQ截图201601071554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4445"/>
            <a:ext cx="9143365" cy="5116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13791</Words>
  <Application>Kingsoft Office WPP</Application>
  <PresentationFormat>全屏显示(16:9)</PresentationFormat>
  <Paragraphs>454</Paragraphs>
  <Slides>45</Slides>
  <Notes>17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ASSIGNMENT</vt:lpstr>
      <vt:lpstr>REGISTER&amp;ADMIN-ROSE</vt:lpstr>
      <vt:lpstr>PowerPoint 演示文稿</vt:lpstr>
      <vt:lpstr>PowerPoint 演示文稿</vt:lpstr>
      <vt:lpstr>PowerPoint 演示文稿</vt:lpstr>
      <vt:lpstr>CODE SNIPPET-ROSE</vt:lpstr>
      <vt:lpstr>CODE SNIPPET-ROSE</vt:lpstr>
      <vt:lpstr>CODE SNIPPET-ROSE</vt:lpstr>
      <vt:lpstr>CODE SNIPPET-ROSE</vt:lpstr>
      <vt:lpstr>PowerPoint 演示文稿</vt:lpstr>
      <vt:lpstr>CODE SNIPPET-ROSE</vt:lpstr>
      <vt:lpstr>PRODUCT-EMILY</vt:lpstr>
      <vt:lpstr>.</vt:lpstr>
      <vt:lpstr>CODE SNIPPET-Emily</vt:lpstr>
      <vt:lpstr>CODE SNIPPET-Emily</vt:lpstr>
      <vt:lpstr>CODE SNIPPET-Emily</vt:lpstr>
      <vt:lpstr>PowerPoint 演示文稿</vt:lpstr>
      <vt:lpstr>PowerPoint 演示文稿</vt:lpstr>
      <vt:lpstr>PowerPoint 演示文稿</vt:lpstr>
      <vt:lpstr>CODE SNIPPET-Emily</vt:lpstr>
      <vt:lpstr>PowerPoint 演示文稿</vt:lpstr>
      <vt:lpstr>PowerPoint 演示文稿</vt:lpstr>
      <vt:lpstr>CODE SNIPPET-Emily</vt:lpstr>
      <vt:lpstr>PowerPoint 演示文稿</vt:lpstr>
      <vt:lpstr>PowerPoint 演示文稿</vt:lpstr>
      <vt:lpstr>PowerPoint 演示文稿</vt:lpstr>
      <vt:lpstr>using System.ComponentModel.DataAnnotations; using System.Data.Entity; using SurfaceBook.Models;  public class AdministrationDBContext : DbContext         {             public AdministrationDBContext()                 : base("SurfaceBook")             { }             public DbSet&lt;Administration&gt; Administrator { get; set; }         }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FEEDBACK&amp;CONTACT-ARTHUR</vt:lpstr>
      <vt:lpstr>PowerPoint 演示文稿</vt:lpstr>
      <vt:lpstr>PowerPoint 演示文稿</vt:lpstr>
      <vt:lpstr>PowerPoint 演示文稿</vt:lpstr>
      <vt:lpstr>PowerPoint 演示文稿</vt:lpstr>
      <vt:lpstr>CODE SNIPPET HELP-ARTHUR</vt:lpstr>
      <vt:lpstr>CODE SNIPPET ABOUT-ARTHUR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admin</cp:lastModifiedBy>
  <cp:revision>57</cp:revision>
  <dcterms:created xsi:type="dcterms:W3CDTF">2013-04-05T07:53:00Z</dcterms:created>
  <dcterms:modified xsi:type="dcterms:W3CDTF">2016-01-08T03:54:32Z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2052-10.1.0.5251</vt:lpwstr>
  </property>
</Properties>
</file>